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handoutMasterIdLst>
    <p:handoutMasterId r:id="rId36"/>
  </p:handoutMasterIdLst>
  <p:sldIdLst>
    <p:sldId id="256" r:id="rId2"/>
    <p:sldId id="289" r:id="rId3"/>
    <p:sldId id="257" r:id="rId4"/>
    <p:sldId id="258" r:id="rId5"/>
    <p:sldId id="292" r:id="rId6"/>
    <p:sldId id="293" r:id="rId7"/>
    <p:sldId id="285" r:id="rId8"/>
    <p:sldId id="287" r:id="rId9"/>
    <p:sldId id="291" r:id="rId10"/>
    <p:sldId id="259" r:id="rId11"/>
    <p:sldId id="260" r:id="rId12"/>
    <p:sldId id="263" r:id="rId13"/>
    <p:sldId id="264" r:id="rId14"/>
    <p:sldId id="265" r:id="rId15"/>
    <p:sldId id="266" r:id="rId16"/>
    <p:sldId id="267" r:id="rId17"/>
    <p:sldId id="262" r:id="rId18"/>
    <p:sldId id="274" r:id="rId19"/>
    <p:sldId id="290" r:id="rId20"/>
    <p:sldId id="275" r:id="rId21"/>
    <p:sldId id="276" r:id="rId22"/>
    <p:sldId id="277" r:id="rId23"/>
    <p:sldId id="278" r:id="rId24"/>
    <p:sldId id="279" r:id="rId25"/>
    <p:sldId id="268" r:id="rId26"/>
    <p:sldId id="269" r:id="rId27"/>
    <p:sldId id="270" r:id="rId28"/>
    <p:sldId id="271" r:id="rId29"/>
    <p:sldId id="272" r:id="rId30"/>
    <p:sldId id="261" r:id="rId31"/>
    <p:sldId id="284" r:id="rId32"/>
    <p:sldId id="282" r:id="rId33"/>
    <p:sldId id="273" r:id="rId34"/>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autoAdjust="0"/>
  </p:normalViewPr>
  <p:slideViewPr>
    <p:cSldViewPr snapToGrid="0">
      <p:cViewPr varScale="1">
        <p:scale>
          <a:sx n="71" d="100"/>
          <a:sy n="71" d="100"/>
        </p:scale>
        <p:origin x="78" y="5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3" d="100"/>
          <a:sy n="53"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385939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D60CEFA-14C3-4C4B-8A0C-C8548422A11C}" type="datetimeFigureOut">
              <a:rPr lang="en-US" smtClean="0"/>
              <a:t>1/30/2018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E623D99-0749-4D4D-AB54-C3B509FE5A32}" type="slidenum">
              <a:rPr lang="en-US" smtClean="0"/>
              <a:t>‹#›</a:t>
            </a:fld>
            <a:endParaRPr lang="en-US"/>
          </a:p>
        </p:txBody>
      </p:sp>
    </p:spTree>
    <p:extLst>
      <p:ext uri="{BB962C8B-B14F-4D97-AF65-F5344CB8AC3E}">
        <p14:creationId xmlns:p14="http://schemas.microsoft.com/office/powerpoint/2010/main" val="3534530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sz="2500">
                <a:solidFill>
                  <a:schemeClr val="tx1"/>
                </a:solidFill>
                <a:latin typeface="Arial" panose="020B0604020202020204" pitchFamily="34" charset="0"/>
                <a:ea typeface="MS PGothic" panose="020B0600070205080204" pitchFamily="34" charset="-128"/>
              </a:defRPr>
            </a:lvl1pPr>
            <a:lvl2pPr marL="785372" indent="-302066" eaLnBrk="0" hangingPunct="0">
              <a:defRPr sz="2500">
                <a:solidFill>
                  <a:schemeClr val="tx1"/>
                </a:solidFill>
                <a:latin typeface="Arial" panose="020B0604020202020204" pitchFamily="34" charset="0"/>
                <a:ea typeface="MS PGothic" panose="020B0600070205080204" pitchFamily="34" charset="-128"/>
              </a:defRPr>
            </a:lvl2pPr>
            <a:lvl3pPr marL="1208265" indent="-241653" eaLnBrk="0" hangingPunct="0">
              <a:defRPr sz="2500">
                <a:solidFill>
                  <a:schemeClr val="tx1"/>
                </a:solidFill>
                <a:latin typeface="Arial" panose="020B0604020202020204" pitchFamily="34" charset="0"/>
                <a:ea typeface="MS PGothic" panose="020B0600070205080204" pitchFamily="34" charset="-128"/>
              </a:defRPr>
            </a:lvl3pPr>
            <a:lvl4pPr marL="1691571" indent="-241653" eaLnBrk="0" hangingPunct="0">
              <a:defRPr sz="2500">
                <a:solidFill>
                  <a:schemeClr val="tx1"/>
                </a:solidFill>
                <a:latin typeface="Arial" panose="020B0604020202020204" pitchFamily="34" charset="0"/>
                <a:ea typeface="MS PGothic" panose="020B0600070205080204" pitchFamily="34" charset="-128"/>
              </a:defRPr>
            </a:lvl4pPr>
            <a:lvl5pPr marL="2174878" indent="-241653" eaLnBrk="0" hangingPunct="0">
              <a:defRPr sz="2500">
                <a:solidFill>
                  <a:schemeClr val="tx1"/>
                </a:solidFill>
                <a:latin typeface="Arial" panose="020B0604020202020204" pitchFamily="34"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9pPr>
          </a:lstStyle>
          <a:p>
            <a:fld id="{FFECEC8A-1077-4647-AADC-608BF182F79E}" type="slidenum">
              <a:rPr lang="en-US" altLang="en-US" sz="1300"/>
              <a:pPr/>
              <a:t>5</a:t>
            </a:fld>
            <a:endParaRPr lang="en-US" altLang="en-US" sz="1300"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585749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The University of Wisconsin study was conducted to test the hypothesis that if softener discharge harms a septic tank’s performance it would show up in the septic tank effluent clogging the soil systems or otherwise interfering with its performance.</a:t>
            </a:r>
          </a:p>
          <a:p>
            <a:endParaRPr lang="en-US" altLang="en-US" smtClean="0"/>
          </a:p>
          <a:p>
            <a:r>
              <a:rPr lang="en-US" altLang="en-US" smtClean="0"/>
              <a:t>The NSF study was conducted to measure the impact of salt from water softener discharge on biological action in the septic system, and to determine if the volume and flow rate of the discharge could overwhelm septic systems</a:t>
            </a:r>
          </a:p>
        </p:txBody>
      </p:sp>
      <p:sp>
        <p:nvSpPr>
          <p:cNvPr id="26628" name="Slide Number Placeholder 3"/>
          <p:cNvSpPr>
            <a:spLocks noGrp="1"/>
          </p:cNvSpPr>
          <p:nvPr>
            <p:ph type="sldNum" sz="quarter" idx="5"/>
          </p:nvPr>
        </p:nvSpPr>
        <p:spPr bwMode="auto">
          <a:noFill/>
          <a:ln>
            <a:miter lim="800000"/>
            <a:headEnd/>
            <a:tailEnd/>
          </a:ln>
        </p:spPr>
        <p:txBody>
          <a:bodyPr/>
          <a:lstStyle/>
          <a:p>
            <a:fld id="{9AF2DBAD-A074-4669-9230-26181CBD2C0F}" type="slidenum">
              <a:rPr lang="en-US" altLang="en-US"/>
              <a:pPr/>
              <a:t>13</a:t>
            </a:fld>
            <a:endParaRPr lang="en-US" altLang="en-US"/>
          </a:p>
        </p:txBody>
      </p:sp>
    </p:spTree>
    <p:extLst>
      <p:ext uri="{BB962C8B-B14F-4D97-AF65-F5344CB8AC3E}">
        <p14:creationId xmlns:p14="http://schemas.microsoft.com/office/powerpoint/2010/main" val="244415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Note to self:  Novak presented his work at the WERF workshop.</a:t>
            </a:r>
          </a:p>
        </p:txBody>
      </p:sp>
      <p:sp>
        <p:nvSpPr>
          <p:cNvPr id="36868" name="Slide Number Placeholder 3"/>
          <p:cNvSpPr>
            <a:spLocks noGrp="1"/>
          </p:cNvSpPr>
          <p:nvPr>
            <p:ph type="sldNum" sz="quarter" idx="5"/>
          </p:nvPr>
        </p:nvSpPr>
        <p:spPr bwMode="auto">
          <a:noFill/>
          <a:ln>
            <a:miter lim="800000"/>
            <a:headEnd/>
            <a:tailEnd/>
          </a:ln>
        </p:spPr>
        <p:txBody>
          <a:bodyPr/>
          <a:lstStyle/>
          <a:p>
            <a:fld id="{155E4F26-3B0C-4AB6-85C2-2CF8DF254E28}" type="slidenum">
              <a:rPr lang="en-US" altLang="en-US"/>
              <a:pPr/>
              <a:t>14</a:t>
            </a:fld>
            <a:endParaRPr lang="en-US" altLang="en-US"/>
          </a:p>
        </p:txBody>
      </p:sp>
    </p:spTree>
    <p:extLst>
      <p:ext uri="{BB962C8B-B14F-4D97-AF65-F5344CB8AC3E}">
        <p14:creationId xmlns:p14="http://schemas.microsoft.com/office/powerpoint/2010/main" val="2979346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Will apply to advanced treatment systems, too, because primary treatment is anaerobic with secondary treatment being aerobic for polishing or further treatment of the waste water.</a:t>
            </a:r>
          </a:p>
          <a:p>
            <a:endParaRPr lang="en-US" altLang="en-US" smtClean="0"/>
          </a:p>
        </p:txBody>
      </p:sp>
      <p:sp>
        <p:nvSpPr>
          <p:cNvPr id="47108" name="Slide Number Placeholder 3"/>
          <p:cNvSpPr>
            <a:spLocks noGrp="1"/>
          </p:cNvSpPr>
          <p:nvPr>
            <p:ph type="sldNum" sz="quarter" idx="5"/>
          </p:nvPr>
        </p:nvSpPr>
        <p:spPr bwMode="auto">
          <a:noFill/>
          <a:ln>
            <a:miter lim="800000"/>
            <a:headEnd/>
            <a:tailEnd/>
          </a:ln>
        </p:spPr>
        <p:txBody>
          <a:bodyPr/>
          <a:lstStyle/>
          <a:p>
            <a:fld id="{8C53CD3F-3E61-43C6-9BFD-94A7A1ABFA71}" type="slidenum">
              <a:rPr lang="en-US" altLang="en-US"/>
              <a:pPr/>
              <a:t>15</a:t>
            </a:fld>
            <a:endParaRPr lang="en-US" altLang="en-US"/>
          </a:p>
        </p:txBody>
      </p:sp>
    </p:spTree>
    <p:extLst>
      <p:ext uri="{BB962C8B-B14F-4D97-AF65-F5344CB8AC3E}">
        <p14:creationId xmlns:p14="http://schemas.microsoft.com/office/powerpoint/2010/main" val="4029249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lvl1pPr>
              <a:defRPr sz="4000"/>
            </a:lvl1pPr>
            <a:lvl2pPr>
              <a:defRPr sz="2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1/30/2018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gif"/><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1788" y="2630510"/>
            <a:ext cx="8915399" cy="2262781"/>
          </a:xfrm>
        </p:spPr>
        <p:txBody>
          <a:bodyPr>
            <a:normAutofit/>
          </a:bodyPr>
          <a:lstStyle/>
          <a:p>
            <a:r>
              <a:rPr lang="en-US" sz="6600" dirty="0" smtClean="0"/>
              <a:t>Emerging Issues</a:t>
            </a:r>
            <a:endParaRPr lang="en-US" sz="6600" dirty="0"/>
          </a:p>
        </p:txBody>
      </p:sp>
      <p:sp>
        <p:nvSpPr>
          <p:cNvPr id="3" name="Subtitle 2"/>
          <p:cNvSpPr>
            <a:spLocks noGrp="1"/>
          </p:cNvSpPr>
          <p:nvPr>
            <p:ph type="subTitle" idx="1"/>
          </p:nvPr>
        </p:nvSpPr>
        <p:spPr>
          <a:xfrm>
            <a:off x="2716860" y="5291602"/>
            <a:ext cx="8915399" cy="1126283"/>
          </a:xfrm>
        </p:spPr>
        <p:txBody>
          <a:bodyPr>
            <a:noAutofit/>
          </a:bodyPr>
          <a:lstStyle/>
          <a:p>
            <a:r>
              <a:rPr lang="en-US" sz="3200" dirty="0" smtClean="0"/>
              <a:t>David Gustafson</a:t>
            </a:r>
          </a:p>
          <a:p>
            <a:r>
              <a:rPr lang="en-US" sz="3200" dirty="0" smtClean="0"/>
              <a:t>gusta002@umn.edu</a:t>
            </a:r>
            <a:endParaRPr lang="en-US" sz="3200" dirty="0"/>
          </a:p>
        </p:txBody>
      </p:sp>
      <p:pic>
        <p:nvPicPr>
          <p:cNvPr id="1026" name="Picture 2" descr="https://tse4.mm.bing.net/th?id=OIP.Mcca41d53e897a4127b997bcf15df9d8ao0&amp;pid=15.1&amp;P=0&amp;w=215&amp;h=1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60" y="109738"/>
            <a:ext cx="4789913" cy="378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198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inarticles.net/wp-content/uploads/2012/10/viag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466" y="2919549"/>
            <a:ext cx="5422900" cy="43976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60913" y="374988"/>
            <a:ext cx="8911687" cy="1280890"/>
          </a:xfrm>
        </p:spPr>
        <p:txBody>
          <a:bodyPr>
            <a:normAutofit/>
          </a:bodyPr>
          <a:lstStyle/>
          <a:p>
            <a:r>
              <a:rPr lang="en-US" sz="5400" dirty="0" smtClean="0"/>
              <a:t>Surface water Protection</a:t>
            </a:r>
            <a:endParaRPr lang="en-US" sz="5400" dirty="0"/>
          </a:p>
        </p:txBody>
      </p:sp>
      <p:sp>
        <p:nvSpPr>
          <p:cNvPr id="3" name="Content Placeholder 2"/>
          <p:cNvSpPr>
            <a:spLocks noGrp="1"/>
          </p:cNvSpPr>
          <p:nvPr>
            <p:ph idx="1"/>
          </p:nvPr>
        </p:nvSpPr>
        <p:spPr>
          <a:xfrm>
            <a:off x="2589212" y="1519249"/>
            <a:ext cx="8915400" cy="3777622"/>
          </a:xfrm>
        </p:spPr>
        <p:txBody>
          <a:bodyPr/>
          <a:lstStyle/>
          <a:p>
            <a:r>
              <a:rPr lang="en-US" dirty="0" smtClean="0"/>
              <a:t>Surface discharge</a:t>
            </a:r>
          </a:p>
          <a:p>
            <a:r>
              <a:rPr lang="en-US" dirty="0" smtClean="0"/>
              <a:t>Prescription drugs</a:t>
            </a:r>
          </a:p>
          <a:p>
            <a:r>
              <a:rPr lang="en-US" dirty="0" smtClean="0"/>
              <a:t>Grit</a:t>
            </a:r>
            <a:endParaRPr lang="en-US" dirty="0"/>
          </a:p>
        </p:txBody>
      </p:sp>
      <p:sp>
        <p:nvSpPr>
          <p:cNvPr id="4" name="Rectangle 3"/>
          <p:cNvSpPr/>
          <p:nvPr/>
        </p:nvSpPr>
        <p:spPr>
          <a:xfrm>
            <a:off x="5337317" y="5800687"/>
            <a:ext cx="6643165"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Treatment concern</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2050" name="Picture 2" descr="http://www.advanceclean.co.nz/wp-content/uploads/Blitz-Grit-Hand-Cleaner-PXSBLITZ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7531" y="2471698"/>
            <a:ext cx="3077081" cy="3077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3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16" presetClass="entr" presetSubtype="21"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barn(inVertical)">
                                      <p:cBhvr>
                                        <p:cTn id="19" dur="500"/>
                                        <p:tgtEl>
                                          <p:spTgt spid="205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22" presetClass="entr" presetSubtype="4"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wipe(down)">
                                      <p:cBhvr>
                                        <p:cTn id="2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Ground water protection</a:t>
            </a:r>
            <a:endParaRPr lang="en-US" sz="5400" dirty="0"/>
          </a:p>
        </p:txBody>
      </p:sp>
      <p:sp>
        <p:nvSpPr>
          <p:cNvPr id="3" name="Content Placeholder 2"/>
          <p:cNvSpPr>
            <a:spLocks noGrp="1"/>
          </p:cNvSpPr>
          <p:nvPr>
            <p:ph idx="1"/>
          </p:nvPr>
        </p:nvSpPr>
        <p:spPr>
          <a:xfrm>
            <a:off x="2589212" y="1807029"/>
            <a:ext cx="8915400" cy="3777622"/>
          </a:xfrm>
        </p:spPr>
        <p:txBody>
          <a:bodyPr>
            <a:normAutofit/>
          </a:bodyPr>
          <a:lstStyle/>
          <a:p>
            <a:r>
              <a:rPr lang="en-US" sz="4400" dirty="0" smtClean="0"/>
              <a:t>Water treatment</a:t>
            </a:r>
          </a:p>
          <a:p>
            <a:pPr lvl="1"/>
            <a:r>
              <a:rPr lang="en-US" sz="3200" dirty="0" smtClean="0"/>
              <a:t>RO</a:t>
            </a:r>
          </a:p>
          <a:p>
            <a:pPr lvl="1"/>
            <a:r>
              <a:rPr lang="en-US" sz="3200" dirty="0" smtClean="0"/>
              <a:t>Iron filters</a:t>
            </a:r>
          </a:p>
          <a:p>
            <a:pPr lvl="1"/>
            <a:r>
              <a:rPr lang="en-US" sz="3200" dirty="0" smtClean="0"/>
              <a:t>Softeners</a:t>
            </a:r>
          </a:p>
          <a:p>
            <a:r>
              <a:rPr lang="en-US" sz="4400" dirty="0" smtClean="0"/>
              <a:t>System Compliance</a:t>
            </a:r>
            <a:endParaRPr lang="en-US" sz="4400" dirty="0"/>
          </a:p>
        </p:txBody>
      </p:sp>
      <p:sp>
        <p:nvSpPr>
          <p:cNvPr id="4" name="Rectangle 3"/>
          <p:cNvSpPr/>
          <p:nvPr/>
        </p:nvSpPr>
        <p:spPr>
          <a:xfrm>
            <a:off x="5337317" y="5800687"/>
            <a:ext cx="6643165"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Treatment concern</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36077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se4.mm.bing.net/th?id=OIP.Mf9b5b3bc7f106f90126d6242bbc24d5co0&amp;pid=15.1&amp;P=0&amp;w=300&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6925" y="1245325"/>
            <a:ext cx="25050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se3.mm.bing.net/th?id=OIP.Md529f3e6c4b0a5b60d2e248728e12642o0&amp;pid=15.1&amp;P=0&amp;w=240&amp;h=1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2348" y="3931675"/>
            <a:ext cx="4217877" cy="30931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45122" y="277585"/>
            <a:ext cx="10018713" cy="1752599"/>
          </a:xfrm>
        </p:spPr>
        <p:txBody>
          <a:bodyPr>
            <a:normAutofit/>
          </a:bodyPr>
          <a:lstStyle/>
          <a:p>
            <a:r>
              <a:rPr lang="en-US" sz="6600" dirty="0" smtClean="0"/>
              <a:t>Water Conditioning</a:t>
            </a:r>
            <a:endParaRPr lang="en-US" sz="6600" dirty="0"/>
          </a:p>
        </p:txBody>
      </p:sp>
      <p:sp>
        <p:nvSpPr>
          <p:cNvPr id="3" name="Content Placeholder 2"/>
          <p:cNvSpPr>
            <a:spLocks noGrp="1"/>
          </p:cNvSpPr>
          <p:nvPr>
            <p:ph idx="1"/>
          </p:nvPr>
        </p:nvSpPr>
        <p:spPr>
          <a:xfrm>
            <a:off x="2385831" y="1550819"/>
            <a:ext cx="10018713" cy="3124201"/>
          </a:xfrm>
        </p:spPr>
        <p:txBody>
          <a:bodyPr>
            <a:normAutofit/>
          </a:bodyPr>
          <a:lstStyle/>
          <a:p>
            <a:r>
              <a:rPr lang="en-US" sz="5400" dirty="0" smtClean="0"/>
              <a:t>Softeners</a:t>
            </a:r>
          </a:p>
          <a:p>
            <a:r>
              <a:rPr lang="en-US" sz="5400" dirty="0" smtClean="0"/>
              <a:t>Iron filters</a:t>
            </a:r>
          </a:p>
          <a:p>
            <a:r>
              <a:rPr lang="en-US" sz="5400" dirty="0" smtClean="0"/>
              <a:t>RO Units</a:t>
            </a:r>
            <a:endParaRPr lang="en-US" sz="5400" dirty="0"/>
          </a:p>
        </p:txBody>
      </p:sp>
    </p:spTree>
    <p:extLst>
      <p:ext uri="{BB962C8B-B14F-4D97-AF65-F5344CB8AC3E}">
        <p14:creationId xmlns:p14="http://schemas.microsoft.com/office/powerpoint/2010/main" val="341715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3600">
                <a:ea typeface="ＭＳ Ｐゴシック" pitchFamily="34" charset="-128"/>
              </a:rPr>
              <a:t>Early Research</a:t>
            </a:r>
          </a:p>
        </p:txBody>
      </p:sp>
      <p:sp>
        <p:nvSpPr>
          <p:cNvPr id="25603" name="Content Placeholder 2"/>
          <p:cNvSpPr>
            <a:spLocks noGrp="1"/>
          </p:cNvSpPr>
          <p:nvPr>
            <p:ph idx="1"/>
          </p:nvPr>
        </p:nvSpPr>
        <p:spPr>
          <a:xfrm>
            <a:off x="2589212" y="1566929"/>
            <a:ext cx="8915400" cy="4933903"/>
          </a:xfrm>
        </p:spPr>
        <p:txBody>
          <a:bodyPr>
            <a:normAutofit/>
          </a:bodyPr>
          <a:lstStyle/>
          <a:p>
            <a:r>
              <a:rPr lang="en-US" altLang="en-US" sz="3000" dirty="0">
                <a:ea typeface="ＭＳ Ｐゴシック" pitchFamily="34" charset="-128"/>
              </a:rPr>
              <a:t>Septic Tank/Water Softener “Potential Effects of Water Softener Use on Septic Tanks Soil Absorption On-Site Wastewater Systems”</a:t>
            </a:r>
          </a:p>
          <a:p>
            <a:pPr lvl="1"/>
            <a:r>
              <a:rPr lang="en-US" altLang="en-US" sz="2600" i="1" dirty="0">
                <a:ea typeface="ＭＳ Ｐゴシック" pitchFamily="34" charset="-128"/>
              </a:rPr>
              <a:t>University of Wisconsin-Madison</a:t>
            </a:r>
            <a:endParaRPr lang="en-US" altLang="en-US" sz="2600" dirty="0">
              <a:ea typeface="ＭＳ Ｐゴシック" pitchFamily="34" charset="-128"/>
            </a:endParaRPr>
          </a:p>
          <a:p>
            <a:endParaRPr lang="en-US" altLang="en-US" sz="2800" dirty="0">
              <a:ea typeface="ＭＳ Ｐゴシック" pitchFamily="34" charset="-128"/>
            </a:endParaRPr>
          </a:p>
          <a:p>
            <a:r>
              <a:rPr lang="en-US" altLang="en-US" sz="2800" dirty="0">
                <a:ea typeface="ＭＳ Ｐゴシック" pitchFamily="34" charset="-128"/>
              </a:rPr>
              <a:t>“The Effect of Home Water Softener Waste Regeneration Brines on Individual Aerobic Wastewater Treatment Plants”</a:t>
            </a:r>
          </a:p>
          <a:p>
            <a:pPr lvl="1"/>
            <a:r>
              <a:rPr lang="en-US" altLang="en-US" sz="2400" i="1" dirty="0">
                <a:ea typeface="ＭＳ Ｐゴシック" pitchFamily="34" charset="-128"/>
              </a:rPr>
              <a:t>NSF International</a:t>
            </a:r>
            <a:endParaRPr lang="en-US" altLang="en-US" sz="2400" dirty="0">
              <a:ea typeface="ＭＳ Ｐゴシック" pitchFamily="34" charset="-128"/>
            </a:endParaRPr>
          </a:p>
          <a:p>
            <a:endParaRPr lang="en-US" altLang="en-US" dirty="0" smtClean="0">
              <a:ea typeface="ＭＳ Ｐゴシック" pitchFamily="34" charset="-128"/>
            </a:endParaRPr>
          </a:p>
        </p:txBody>
      </p:sp>
      <p:sp>
        <p:nvSpPr>
          <p:cNvPr id="25604" name="Slide Number Placeholder 3"/>
          <p:cNvSpPr>
            <a:spLocks noGrp="1"/>
          </p:cNvSpPr>
          <p:nvPr>
            <p:ph type="sldNum" sz="quarter" idx="10"/>
          </p:nvPr>
        </p:nvSpPr>
        <p:spPr>
          <a:noFill/>
        </p:spPr>
        <p:txBody>
          <a:bodyPr/>
          <a:lstStyle/>
          <a:p>
            <a:fld id="{5A5E394B-F789-4184-9134-07C2FC0F2FD2}" type="slidenum">
              <a:rPr lang="en-US" altLang="en-US">
                <a:ea typeface="ＭＳ Ｐゴシック" pitchFamily="34" charset="-128"/>
              </a:rPr>
              <a:pPr/>
              <a:t>13</a:t>
            </a:fld>
            <a:endParaRPr lang="en-US" altLang="en-US">
              <a:ea typeface="ＭＳ Ｐゴシック" pitchFamily="34" charset="-128"/>
            </a:endParaRPr>
          </a:p>
        </p:txBody>
      </p:sp>
      <p:pic>
        <p:nvPicPr>
          <p:cNvPr id="25605" name="Picture 2"/>
          <p:cNvPicPr>
            <a:picLocks noChangeAspect="1" noChangeArrowheads="1"/>
          </p:cNvPicPr>
          <p:nvPr/>
        </p:nvPicPr>
        <p:blipFill>
          <a:blip r:embed="rId3" cstate="print"/>
          <a:srcRect/>
          <a:stretch>
            <a:fillRect/>
          </a:stretch>
        </p:blipFill>
        <p:spPr bwMode="auto">
          <a:xfrm>
            <a:off x="9220201" y="5791506"/>
            <a:ext cx="2613025" cy="677862"/>
          </a:xfrm>
          <a:prstGeom prst="rect">
            <a:avLst/>
          </a:prstGeom>
          <a:noFill/>
          <a:ln w="9525">
            <a:noFill/>
            <a:miter lim="800000"/>
            <a:headEnd/>
            <a:tailEnd/>
          </a:ln>
        </p:spPr>
      </p:pic>
    </p:spTree>
    <p:extLst>
      <p:ext uri="{BB962C8B-B14F-4D97-AF65-F5344CB8AC3E}">
        <p14:creationId xmlns:p14="http://schemas.microsoft.com/office/powerpoint/2010/main" val="2963157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057400" y="490538"/>
            <a:ext cx="3810000" cy="558800"/>
          </a:xfrm>
        </p:spPr>
        <p:txBody>
          <a:bodyPr>
            <a:noAutofit/>
          </a:bodyPr>
          <a:lstStyle/>
          <a:p>
            <a:r>
              <a:rPr lang="en-US" altLang="en-US" dirty="0">
                <a:ea typeface="ＭＳ Ｐゴシック" pitchFamily="34" charset="-128"/>
              </a:rPr>
              <a:t>Recent Studies</a:t>
            </a:r>
            <a:endParaRPr lang="en-US" altLang="en-US" sz="3600" dirty="0">
              <a:ea typeface="ＭＳ Ｐゴシック" pitchFamily="34" charset="-128"/>
            </a:endParaRPr>
          </a:p>
        </p:txBody>
      </p:sp>
      <p:sp>
        <p:nvSpPr>
          <p:cNvPr id="35843" name="Content Placeholder 2"/>
          <p:cNvSpPr>
            <a:spLocks noGrp="1"/>
          </p:cNvSpPr>
          <p:nvPr>
            <p:ph idx="1"/>
          </p:nvPr>
        </p:nvSpPr>
        <p:spPr>
          <a:xfrm>
            <a:off x="1699206" y="1549166"/>
            <a:ext cx="10001250" cy="4427538"/>
          </a:xfrm>
        </p:spPr>
        <p:txBody>
          <a:bodyPr/>
          <a:lstStyle/>
          <a:p>
            <a:r>
              <a:rPr lang="en-US" altLang="en-US" sz="2800" dirty="0">
                <a:ea typeface="ＭＳ Ｐゴシック" pitchFamily="34" charset="-128"/>
              </a:rPr>
              <a:t>Novak et. al, VA Tech findings in regard to Industrial Aerobic Activated Sludge systems: </a:t>
            </a:r>
          </a:p>
          <a:p>
            <a:pPr lvl="1"/>
            <a:endParaRPr lang="en-US" altLang="en-US" sz="1400" dirty="0">
              <a:ea typeface="ＭＳ Ｐゴシック" pitchFamily="34" charset="-128"/>
            </a:endParaRPr>
          </a:p>
          <a:p>
            <a:pPr lvl="1"/>
            <a:r>
              <a:rPr lang="en-US" altLang="en-US" sz="2600" dirty="0">
                <a:ea typeface="ＭＳ Ｐゴシック" pitchFamily="34" charset="-128"/>
              </a:rPr>
              <a:t>An imbalance in the monovalent to divalent </a:t>
            </a:r>
            <a:r>
              <a:rPr lang="en-US" altLang="en-US" sz="2600" u="sng" dirty="0">
                <a:ea typeface="ＭＳ Ｐゴシック" pitchFamily="34" charset="-128"/>
              </a:rPr>
              <a:t>(M/D) cation ratio</a:t>
            </a:r>
            <a:r>
              <a:rPr lang="en-US" altLang="en-US" sz="2600" dirty="0">
                <a:ea typeface="ＭＳ Ｐゴシック" pitchFamily="34" charset="-128"/>
              </a:rPr>
              <a:t> can lead to poor settling</a:t>
            </a:r>
          </a:p>
          <a:p>
            <a:pPr lvl="1"/>
            <a:r>
              <a:rPr lang="en-US" altLang="en-US" sz="2600" dirty="0">
                <a:ea typeface="ＭＳ Ｐゴシック" pitchFamily="34" charset="-128"/>
              </a:rPr>
              <a:t>This had not been tested in anaerobic systems.</a:t>
            </a:r>
          </a:p>
          <a:p>
            <a:pPr lvl="2"/>
            <a:endParaRPr lang="en-US" altLang="en-US" sz="800" dirty="0">
              <a:ea typeface="ＭＳ Ｐゴシック" pitchFamily="34" charset="-128"/>
            </a:endParaRPr>
          </a:p>
          <a:p>
            <a:pPr lvl="2"/>
            <a:r>
              <a:rPr lang="en-US" altLang="en-US" sz="2400" dirty="0">
                <a:ea typeface="ＭＳ Ｐゴシック" pitchFamily="34" charset="-128"/>
              </a:rPr>
              <a:t>Poor settling and lack of clear zones may be due to excessive sodium (M) in relation to calcium (D) and magnesium (D).</a:t>
            </a:r>
          </a:p>
        </p:txBody>
      </p:sp>
      <p:sp>
        <p:nvSpPr>
          <p:cNvPr id="35844" name="Slide Number Placeholder 3"/>
          <p:cNvSpPr>
            <a:spLocks noGrp="1"/>
          </p:cNvSpPr>
          <p:nvPr>
            <p:ph type="sldNum" sz="quarter" idx="10"/>
          </p:nvPr>
        </p:nvSpPr>
        <p:spPr>
          <a:noFill/>
        </p:spPr>
        <p:txBody>
          <a:bodyPr/>
          <a:lstStyle/>
          <a:p>
            <a:fld id="{7DA524D7-9523-4CEB-A99D-17C59F212B21}" type="slidenum">
              <a:rPr lang="en-US" altLang="en-US">
                <a:ea typeface="ＭＳ Ｐゴシック" pitchFamily="34" charset="-128"/>
              </a:rPr>
              <a:pPr/>
              <a:t>14</a:t>
            </a:fld>
            <a:endParaRPr lang="en-US" altLang="en-US">
              <a:ea typeface="ＭＳ Ｐゴシック" pitchFamily="34" charset="-128"/>
            </a:endParaRPr>
          </a:p>
        </p:txBody>
      </p:sp>
      <p:pic>
        <p:nvPicPr>
          <p:cNvPr id="35845" name="Picture 2"/>
          <p:cNvPicPr>
            <a:picLocks noChangeAspect="1" noChangeArrowheads="1"/>
          </p:cNvPicPr>
          <p:nvPr/>
        </p:nvPicPr>
        <p:blipFill>
          <a:blip r:embed="rId3" cstate="print"/>
          <a:srcRect/>
          <a:stretch>
            <a:fillRect/>
          </a:stretch>
        </p:blipFill>
        <p:spPr bwMode="auto">
          <a:xfrm>
            <a:off x="9181565" y="5976704"/>
            <a:ext cx="2613025" cy="677862"/>
          </a:xfrm>
          <a:prstGeom prst="rect">
            <a:avLst/>
          </a:prstGeom>
          <a:noFill/>
          <a:ln w="9525">
            <a:noFill/>
            <a:miter lim="800000"/>
            <a:headEnd/>
            <a:tailEnd/>
          </a:ln>
        </p:spPr>
      </p:pic>
    </p:spTree>
    <p:extLst>
      <p:ext uri="{BB962C8B-B14F-4D97-AF65-F5344CB8AC3E}">
        <p14:creationId xmlns:p14="http://schemas.microsoft.com/office/powerpoint/2010/main" val="3144128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389061" y="22225"/>
            <a:ext cx="10018713" cy="1752599"/>
          </a:xfrm>
        </p:spPr>
        <p:txBody>
          <a:bodyPr/>
          <a:lstStyle/>
          <a:p>
            <a:pPr eaLnBrk="1" hangingPunct="1"/>
            <a:r>
              <a:rPr lang="en-US" altLang="en-US" sz="3600" dirty="0">
                <a:ea typeface="ＭＳ Ｐゴシック" pitchFamily="34" charset="-128"/>
              </a:rPr>
              <a:t>Study Goals</a:t>
            </a:r>
          </a:p>
        </p:txBody>
      </p:sp>
      <p:pic>
        <p:nvPicPr>
          <p:cNvPr id="46083" name="Content Placeholder 4" descr="SepticSystemPix2.jpg"/>
          <p:cNvPicPr>
            <a:picLocks noGrp="1" noChangeAspect="1"/>
          </p:cNvPicPr>
          <p:nvPr>
            <p:ph idx="1"/>
          </p:nvPr>
        </p:nvPicPr>
        <p:blipFill>
          <a:blip r:embed="rId3" cstate="print"/>
          <a:srcRect/>
          <a:stretch>
            <a:fillRect/>
          </a:stretch>
        </p:blipFill>
        <p:spPr>
          <a:xfrm>
            <a:off x="1899443" y="994859"/>
            <a:ext cx="9135190" cy="4415342"/>
          </a:xfrm>
        </p:spPr>
      </p:pic>
      <p:sp>
        <p:nvSpPr>
          <p:cNvPr id="46084" name="Slide Number Placeholder 3"/>
          <p:cNvSpPr>
            <a:spLocks noGrp="1"/>
          </p:cNvSpPr>
          <p:nvPr>
            <p:ph type="sldNum" sz="quarter" idx="10"/>
          </p:nvPr>
        </p:nvSpPr>
        <p:spPr>
          <a:noFill/>
        </p:spPr>
        <p:txBody>
          <a:bodyPr/>
          <a:lstStyle/>
          <a:p>
            <a:fld id="{81661B1A-E1E0-46A0-A700-C12E79ACE813}" type="slidenum">
              <a:rPr lang="en-US" altLang="en-US">
                <a:ea typeface="ＭＳ Ｐゴシック" pitchFamily="34" charset="-128"/>
              </a:rPr>
              <a:pPr/>
              <a:t>15</a:t>
            </a:fld>
            <a:endParaRPr lang="en-US" altLang="en-US">
              <a:ea typeface="ＭＳ Ｐゴシック" pitchFamily="34" charset="-128"/>
            </a:endParaRPr>
          </a:p>
        </p:txBody>
      </p:sp>
      <p:sp>
        <p:nvSpPr>
          <p:cNvPr id="46085" name="TextBox 5"/>
          <p:cNvSpPr txBox="1">
            <a:spLocks noChangeArrowheads="1"/>
          </p:cNvSpPr>
          <p:nvPr/>
        </p:nvSpPr>
        <p:spPr bwMode="auto">
          <a:xfrm>
            <a:off x="8077200" y="5410201"/>
            <a:ext cx="2362200" cy="276225"/>
          </a:xfrm>
          <a:prstGeom prst="rect">
            <a:avLst/>
          </a:prstGeom>
          <a:noFill/>
          <a:ln w="9525">
            <a:noFill/>
            <a:miter lim="800000"/>
            <a:headEnd/>
            <a:tailEnd/>
          </a:ln>
        </p:spPr>
        <p:txBody>
          <a:bodyPr>
            <a:spAutoFit/>
          </a:bodyPr>
          <a:lstStyle/>
          <a:p>
            <a:pPr eaLnBrk="1" hangingPunct="1"/>
            <a:r>
              <a:rPr lang="en-US" altLang="en-US" sz="1200">
                <a:ea typeface="ＭＳ Ｐゴシック" pitchFamily="34" charset="-128"/>
              </a:rPr>
              <a:t>Illustration from www.genie.com</a:t>
            </a:r>
          </a:p>
        </p:txBody>
      </p:sp>
      <p:sp>
        <p:nvSpPr>
          <p:cNvPr id="46086" name="Oval 8"/>
          <p:cNvSpPr>
            <a:spLocks noChangeArrowheads="1"/>
          </p:cNvSpPr>
          <p:nvPr/>
        </p:nvSpPr>
        <p:spPr bwMode="auto">
          <a:xfrm>
            <a:off x="6781800" y="3048000"/>
            <a:ext cx="1752600" cy="1066800"/>
          </a:xfrm>
          <a:prstGeom prst="ellipse">
            <a:avLst/>
          </a:prstGeom>
          <a:noFill/>
          <a:ln w="38100" algn="ctr">
            <a:solidFill>
              <a:srgbClr val="FF0000"/>
            </a:solidFill>
            <a:round/>
            <a:headEnd/>
            <a:tailEnd/>
          </a:ln>
        </p:spPr>
        <p:txBody>
          <a:bodyPr/>
          <a:lstStyle/>
          <a:p>
            <a:endParaRPr lang="en-US" altLang="en-US" sz="2400" baseline="-25000">
              <a:latin typeface="Times" pitchFamily="18" charset="0"/>
              <a:ea typeface="ＭＳ Ｐゴシック" pitchFamily="34" charset="-128"/>
            </a:endParaRPr>
          </a:p>
        </p:txBody>
      </p:sp>
      <p:cxnSp>
        <p:nvCxnSpPr>
          <p:cNvPr id="46087" name="Straight Arrow Connector 10"/>
          <p:cNvCxnSpPr>
            <a:cxnSpLocks noChangeShapeType="1"/>
          </p:cNvCxnSpPr>
          <p:nvPr/>
        </p:nvCxnSpPr>
        <p:spPr bwMode="auto">
          <a:xfrm rot="5400000" flipH="1" flipV="1">
            <a:off x="4572001" y="4419601"/>
            <a:ext cx="609600" cy="3175"/>
          </a:xfrm>
          <a:prstGeom prst="straightConnector1">
            <a:avLst/>
          </a:prstGeom>
          <a:noFill/>
          <a:ln w="38100" algn="ctr">
            <a:solidFill>
              <a:srgbClr val="FF0000"/>
            </a:solidFill>
            <a:round/>
            <a:headEnd/>
            <a:tailEnd type="arrow" w="med" len="med"/>
          </a:ln>
        </p:spPr>
      </p:cxnSp>
      <p:cxnSp>
        <p:nvCxnSpPr>
          <p:cNvPr id="46088" name="Straight Arrow Connector 8"/>
          <p:cNvCxnSpPr>
            <a:cxnSpLocks noChangeShapeType="1"/>
          </p:cNvCxnSpPr>
          <p:nvPr/>
        </p:nvCxnSpPr>
        <p:spPr bwMode="auto">
          <a:xfrm rot="5400000">
            <a:off x="4762501" y="3543301"/>
            <a:ext cx="533400" cy="3175"/>
          </a:xfrm>
          <a:prstGeom prst="straightConnector1">
            <a:avLst/>
          </a:prstGeom>
          <a:noFill/>
          <a:ln w="38100" algn="ctr">
            <a:solidFill>
              <a:srgbClr val="FF0000"/>
            </a:solidFill>
            <a:round/>
            <a:headEnd/>
            <a:tailEnd type="arrow" w="med" len="med"/>
          </a:ln>
        </p:spPr>
      </p:cxnSp>
      <p:sp>
        <p:nvSpPr>
          <p:cNvPr id="2" name="TextBox 1"/>
          <p:cNvSpPr txBox="1"/>
          <p:nvPr/>
        </p:nvSpPr>
        <p:spPr>
          <a:xfrm>
            <a:off x="9258300" y="3375818"/>
            <a:ext cx="1665287" cy="1477963"/>
          </a:xfrm>
          <a:prstGeom prst="rect">
            <a:avLst/>
          </a:prstGeom>
          <a:noFill/>
          <a:ln>
            <a:solidFill>
              <a:schemeClr val="bg1">
                <a:lumMod val="50000"/>
              </a:schemeClr>
            </a:solidFill>
          </a:ln>
        </p:spPr>
        <p:txBody>
          <a:bodyPr>
            <a:spAutoFit/>
          </a:bodyPr>
          <a:lstStyle/>
          <a:p>
            <a:pPr eaLnBrk="1" hangingPunct="1">
              <a:defRPr/>
            </a:pPr>
            <a:r>
              <a:rPr lang="en-US" dirty="0">
                <a:latin typeface="Arial" charset="0"/>
              </a:rPr>
              <a:t>Look at amount and capture of suspended solids</a:t>
            </a:r>
          </a:p>
        </p:txBody>
      </p:sp>
      <p:sp>
        <p:nvSpPr>
          <p:cNvPr id="11" name="TextBox 10"/>
          <p:cNvSpPr txBox="1"/>
          <p:nvPr/>
        </p:nvSpPr>
        <p:spPr>
          <a:xfrm>
            <a:off x="1943895" y="3682206"/>
            <a:ext cx="1828800" cy="1477963"/>
          </a:xfrm>
          <a:prstGeom prst="rect">
            <a:avLst/>
          </a:prstGeom>
          <a:noFill/>
          <a:ln>
            <a:solidFill>
              <a:schemeClr val="bg1">
                <a:lumMod val="50000"/>
              </a:schemeClr>
            </a:solidFill>
          </a:ln>
        </p:spPr>
        <p:txBody>
          <a:bodyPr>
            <a:spAutoFit/>
          </a:bodyPr>
          <a:lstStyle/>
          <a:p>
            <a:pPr eaLnBrk="1" hangingPunct="1">
              <a:defRPr/>
            </a:pPr>
            <a:r>
              <a:rPr lang="en-US" dirty="0">
                <a:latin typeface="Arial" charset="0"/>
              </a:rPr>
              <a:t>Look at ability to separate layers and quality of effluent</a:t>
            </a:r>
          </a:p>
        </p:txBody>
      </p:sp>
      <p:pic>
        <p:nvPicPr>
          <p:cNvPr id="46091" name="Picture 2"/>
          <p:cNvPicPr>
            <a:picLocks noChangeAspect="1" noChangeArrowheads="1"/>
          </p:cNvPicPr>
          <p:nvPr/>
        </p:nvPicPr>
        <p:blipFill>
          <a:blip r:embed="rId4" cstate="print"/>
          <a:srcRect/>
          <a:stretch>
            <a:fillRect/>
          </a:stretch>
        </p:blipFill>
        <p:spPr bwMode="auto">
          <a:xfrm>
            <a:off x="9067800" y="5976704"/>
            <a:ext cx="2613025" cy="677862"/>
          </a:xfrm>
          <a:prstGeom prst="rect">
            <a:avLst/>
          </a:prstGeom>
          <a:noFill/>
          <a:ln w="9525">
            <a:noFill/>
            <a:miter lim="800000"/>
            <a:headEnd/>
            <a:tailEnd/>
          </a:ln>
        </p:spPr>
      </p:pic>
    </p:spTree>
    <p:extLst>
      <p:ext uri="{BB962C8B-B14F-4D97-AF65-F5344CB8AC3E}">
        <p14:creationId xmlns:p14="http://schemas.microsoft.com/office/powerpoint/2010/main" val="3698338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0"/>
            <a:ext cx="10018713" cy="1752599"/>
          </a:xfrm>
        </p:spPr>
        <p:txBody>
          <a:bodyPr/>
          <a:lstStyle/>
          <a:p>
            <a:r>
              <a:rPr lang="en-US" dirty="0" smtClean="0"/>
              <a:t>Outcomes</a:t>
            </a:r>
            <a:endParaRPr lang="en-US" dirty="0"/>
          </a:p>
        </p:txBody>
      </p:sp>
      <p:sp>
        <p:nvSpPr>
          <p:cNvPr id="3" name="Content Placeholder 2"/>
          <p:cNvSpPr>
            <a:spLocks noGrp="1"/>
          </p:cNvSpPr>
          <p:nvPr>
            <p:ph idx="1"/>
          </p:nvPr>
        </p:nvSpPr>
        <p:spPr>
          <a:xfrm>
            <a:off x="1703251" y="1205248"/>
            <a:ext cx="10018713" cy="5170713"/>
          </a:xfrm>
        </p:spPr>
        <p:txBody>
          <a:bodyPr>
            <a:normAutofit fontScale="92500" lnSpcReduction="10000"/>
          </a:bodyPr>
          <a:lstStyle/>
          <a:p>
            <a:r>
              <a:rPr lang="en-US" sz="3200" dirty="0" smtClean="0"/>
              <a:t>More research</a:t>
            </a:r>
          </a:p>
          <a:p>
            <a:r>
              <a:rPr lang="en-US" sz="3200" dirty="0" smtClean="0"/>
              <a:t>Choosing “Better Units”</a:t>
            </a:r>
          </a:p>
          <a:p>
            <a:pPr lvl="1"/>
            <a:r>
              <a:rPr lang="en-US" sz="5200" dirty="0" smtClean="0"/>
              <a:t>No Brine</a:t>
            </a:r>
          </a:p>
          <a:p>
            <a:pPr lvl="1"/>
            <a:r>
              <a:rPr lang="en-US" sz="5200" dirty="0" smtClean="0"/>
              <a:t>Flow based</a:t>
            </a:r>
          </a:p>
          <a:p>
            <a:pPr lvl="1"/>
            <a:r>
              <a:rPr lang="en-US" sz="5200" dirty="0" smtClean="0"/>
              <a:t>Time based – Potential issues</a:t>
            </a:r>
          </a:p>
          <a:p>
            <a:r>
              <a:rPr lang="en-US" sz="6400" dirty="0" smtClean="0"/>
              <a:t>Softener Care</a:t>
            </a:r>
          </a:p>
          <a:p>
            <a:r>
              <a:rPr lang="en-US" sz="3200" dirty="0" smtClean="0"/>
              <a:t>Be careful with Advanced technologies</a:t>
            </a:r>
            <a:endParaRPr lang="en-US" sz="3200" dirty="0"/>
          </a:p>
        </p:txBody>
      </p:sp>
    </p:spTree>
    <p:extLst>
      <p:ext uri="{BB962C8B-B14F-4D97-AF65-F5344CB8AC3E}">
        <p14:creationId xmlns:p14="http://schemas.microsoft.com/office/powerpoint/2010/main" val="321765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down)">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down)">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System Specifics</a:t>
            </a:r>
            <a:endParaRPr lang="en-US" sz="6000" dirty="0"/>
          </a:p>
        </p:txBody>
      </p:sp>
      <p:sp>
        <p:nvSpPr>
          <p:cNvPr id="3" name="Content Placeholder 2"/>
          <p:cNvSpPr>
            <a:spLocks noGrp="1"/>
          </p:cNvSpPr>
          <p:nvPr>
            <p:ph idx="1"/>
          </p:nvPr>
        </p:nvSpPr>
        <p:spPr>
          <a:xfrm>
            <a:off x="3387703" y="2111062"/>
            <a:ext cx="8915400" cy="3777622"/>
          </a:xfrm>
        </p:spPr>
        <p:txBody>
          <a:bodyPr>
            <a:normAutofit/>
          </a:bodyPr>
          <a:lstStyle/>
          <a:p>
            <a:r>
              <a:rPr lang="en-US" sz="5400" dirty="0" smtClean="0"/>
              <a:t>Design &amp; Layout</a:t>
            </a:r>
          </a:p>
          <a:p>
            <a:r>
              <a:rPr lang="en-US" sz="5400" dirty="0" smtClean="0"/>
              <a:t>Special wastes</a:t>
            </a:r>
          </a:p>
          <a:p>
            <a:pPr lvl="1"/>
            <a:r>
              <a:rPr lang="en-US" sz="4000" dirty="0" smtClean="0"/>
              <a:t>HSW</a:t>
            </a:r>
          </a:p>
          <a:p>
            <a:pPr lvl="1"/>
            <a:r>
              <a:rPr lang="en-US" sz="4000" dirty="0" smtClean="0"/>
              <a:t>Hard to treat</a:t>
            </a:r>
            <a:endParaRPr lang="en-US" sz="4000" dirty="0"/>
          </a:p>
        </p:txBody>
      </p:sp>
    </p:spTree>
    <p:extLst>
      <p:ext uri="{BB962C8B-B14F-4D97-AF65-F5344CB8AC3E}">
        <p14:creationId xmlns:p14="http://schemas.microsoft.com/office/powerpoint/2010/main" val="705746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9568" y="1412680"/>
            <a:ext cx="10058400" cy="4050792"/>
          </a:xfrm>
        </p:spPr>
        <p:txBody>
          <a:bodyPr/>
          <a:lstStyle/>
          <a:p>
            <a:r>
              <a:rPr lang="en-US" dirty="0" smtClean="0"/>
              <a:t>Closed restaurant [Really Famous Dave’s ~ 20 seats and 15 seats in bar] wants to reopen and add patio seating [22 more seats]</a:t>
            </a:r>
            <a:endParaRPr lang="en-US" dirty="0"/>
          </a:p>
        </p:txBody>
      </p:sp>
      <p:sp>
        <p:nvSpPr>
          <p:cNvPr id="8" name="Rectangle 7"/>
          <p:cNvSpPr/>
          <p:nvPr/>
        </p:nvSpPr>
        <p:spPr>
          <a:xfrm>
            <a:off x="5296170" y="4694688"/>
            <a:ext cx="522771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System Loading</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67395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Design Confusion</a:t>
            </a:r>
            <a:endParaRPr lang="en-US" sz="5400" dirty="0"/>
          </a:p>
        </p:txBody>
      </p:sp>
      <p:sp>
        <p:nvSpPr>
          <p:cNvPr id="3" name="Content Placeholder 2"/>
          <p:cNvSpPr>
            <a:spLocks noGrp="1"/>
          </p:cNvSpPr>
          <p:nvPr>
            <p:ph idx="1"/>
          </p:nvPr>
        </p:nvSpPr>
        <p:spPr/>
        <p:txBody>
          <a:bodyPr/>
          <a:lstStyle/>
          <a:p>
            <a:r>
              <a:rPr lang="en-US" dirty="0" smtClean="0"/>
              <a:t>Residential</a:t>
            </a:r>
          </a:p>
          <a:p>
            <a:pPr lvl="1"/>
            <a:r>
              <a:rPr lang="en-US" dirty="0" smtClean="0"/>
              <a:t>Assume BOD, TSS Loading</a:t>
            </a:r>
          </a:p>
          <a:p>
            <a:pPr lvl="1"/>
            <a:r>
              <a:rPr lang="en-US" dirty="0" smtClean="0"/>
              <a:t>Estimated use [Bedrooms]</a:t>
            </a:r>
          </a:p>
          <a:p>
            <a:r>
              <a:rPr lang="en-US" dirty="0" smtClean="0"/>
              <a:t>Non-Residential</a:t>
            </a:r>
          </a:p>
          <a:p>
            <a:pPr lvl="1"/>
            <a:r>
              <a:rPr lang="en-US" dirty="0" smtClean="0"/>
              <a:t>Higher Organic loading</a:t>
            </a:r>
            <a:endParaRPr lang="en-US" dirty="0"/>
          </a:p>
        </p:txBody>
      </p:sp>
      <p:sp>
        <p:nvSpPr>
          <p:cNvPr id="4" name="Rectangle 3"/>
          <p:cNvSpPr/>
          <p:nvPr/>
        </p:nvSpPr>
        <p:spPr>
          <a:xfrm>
            <a:off x="7383163" y="3907861"/>
            <a:ext cx="4714752"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Care facilities</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Rectangle 4"/>
          <p:cNvSpPr/>
          <p:nvPr/>
        </p:nvSpPr>
        <p:spPr>
          <a:xfrm>
            <a:off x="8582224" y="5216492"/>
            <a:ext cx="2055371"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VRBO</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Rectangle 5"/>
          <p:cNvSpPr/>
          <p:nvPr/>
        </p:nvSpPr>
        <p:spPr>
          <a:xfrm>
            <a:off x="7876100" y="2133600"/>
            <a:ext cx="3467617"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CODE</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67689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down)">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Industry Goals</a:t>
            </a:r>
            <a:endParaRPr lang="en-US" sz="5400" dirty="0"/>
          </a:p>
        </p:txBody>
      </p:sp>
      <p:sp>
        <p:nvSpPr>
          <p:cNvPr id="3" name="Content Placeholder 2"/>
          <p:cNvSpPr>
            <a:spLocks noGrp="1"/>
          </p:cNvSpPr>
          <p:nvPr>
            <p:ph idx="1"/>
          </p:nvPr>
        </p:nvSpPr>
        <p:spPr>
          <a:xfrm>
            <a:off x="2387507" y="2156481"/>
            <a:ext cx="8915400" cy="3777622"/>
          </a:xfrm>
        </p:spPr>
        <p:txBody>
          <a:bodyPr>
            <a:normAutofit/>
          </a:bodyPr>
          <a:lstStyle/>
          <a:p>
            <a:r>
              <a:rPr lang="en-US" sz="4800" dirty="0" err="1" smtClean="0"/>
              <a:t>Longterm</a:t>
            </a:r>
            <a:endParaRPr lang="en-US" sz="4800" dirty="0" smtClean="0"/>
          </a:p>
          <a:p>
            <a:r>
              <a:rPr lang="en-US" sz="4800" dirty="0" smtClean="0"/>
              <a:t>Treatment</a:t>
            </a:r>
          </a:p>
          <a:p>
            <a:r>
              <a:rPr lang="en-US" sz="4800" dirty="0" smtClean="0"/>
              <a:t>Affordable</a:t>
            </a:r>
            <a:endParaRPr lang="en-US" sz="4800" dirty="0"/>
          </a:p>
        </p:txBody>
      </p:sp>
      <p:pic>
        <p:nvPicPr>
          <p:cNvPr id="4" name="Picture 3"/>
          <p:cNvPicPr>
            <a:picLocks noChangeAspect="1"/>
          </p:cNvPicPr>
          <p:nvPr/>
        </p:nvPicPr>
        <p:blipFill>
          <a:blip r:embed="rId2"/>
          <a:stretch>
            <a:fillRect/>
          </a:stretch>
        </p:blipFill>
        <p:spPr>
          <a:xfrm>
            <a:off x="6616606" y="1859237"/>
            <a:ext cx="5961918" cy="4326348"/>
          </a:xfrm>
          <a:prstGeom prst="rect">
            <a:avLst/>
          </a:prstGeom>
        </p:spPr>
      </p:pic>
    </p:spTree>
    <p:extLst>
      <p:ext uri="{BB962C8B-B14F-4D97-AF65-F5344CB8AC3E}">
        <p14:creationId xmlns:p14="http://schemas.microsoft.com/office/powerpoint/2010/main" val="2173415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141" y="412553"/>
            <a:ext cx="8911687" cy="1280890"/>
          </a:xfrm>
        </p:spPr>
        <p:txBody>
          <a:bodyPr>
            <a:normAutofit/>
          </a:bodyPr>
          <a:lstStyle/>
          <a:p>
            <a:r>
              <a:rPr lang="en-US" sz="4400" dirty="0" smtClean="0"/>
              <a:t>Flow Changes</a:t>
            </a:r>
            <a:endParaRPr lang="en-US" sz="4400" dirty="0"/>
          </a:p>
        </p:txBody>
      </p:sp>
      <p:sp>
        <p:nvSpPr>
          <p:cNvPr id="3" name="Content Placeholder 2"/>
          <p:cNvSpPr>
            <a:spLocks noGrp="1"/>
          </p:cNvSpPr>
          <p:nvPr>
            <p:ph idx="1"/>
          </p:nvPr>
        </p:nvSpPr>
        <p:spPr>
          <a:xfrm>
            <a:off x="1003484" y="1716024"/>
            <a:ext cx="10058400" cy="4050792"/>
          </a:xfrm>
        </p:spPr>
        <p:txBody>
          <a:bodyPr>
            <a:normAutofit fontScale="92500" lnSpcReduction="10000"/>
          </a:bodyPr>
          <a:lstStyle/>
          <a:p>
            <a:r>
              <a:rPr lang="en-US" dirty="0" smtClean="0"/>
              <a:t>Check “Old Design”</a:t>
            </a:r>
          </a:p>
          <a:p>
            <a:r>
              <a:rPr lang="en-US" dirty="0" smtClean="0"/>
              <a:t>New Numbers</a:t>
            </a:r>
          </a:p>
          <a:p>
            <a:r>
              <a:rPr lang="en-US" dirty="0" smtClean="0"/>
              <a:t>20 Seats [</a:t>
            </a:r>
            <a:r>
              <a:rPr lang="en-US" dirty="0"/>
              <a:t>Food] x </a:t>
            </a:r>
            <a:r>
              <a:rPr lang="en-US" dirty="0" smtClean="0"/>
              <a:t>30 </a:t>
            </a:r>
            <a:r>
              <a:rPr lang="en-US" dirty="0" err="1"/>
              <a:t>gpd</a:t>
            </a:r>
            <a:endParaRPr lang="en-US" dirty="0" smtClean="0"/>
          </a:p>
          <a:p>
            <a:r>
              <a:rPr lang="en-US" dirty="0" smtClean="0"/>
              <a:t>15 Seats [Bar]</a:t>
            </a:r>
            <a:r>
              <a:rPr lang="en-US" dirty="0"/>
              <a:t> x </a:t>
            </a:r>
            <a:r>
              <a:rPr lang="en-US" dirty="0" smtClean="0"/>
              <a:t>36 </a:t>
            </a:r>
            <a:r>
              <a:rPr lang="en-US" dirty="0" err="1"/>
              <a:t>gpd</a:t>
            </a:r>
            <a:endParaRPr lang="en-US" dirty="0" smtClean="0"/>
          </a:p>
          <a:p>
            <a:r>
              <a:rPr lang="en-US" dirty="0" smtClean="0"/>
              <a:t>22 Seats [</a:t>
            </a:r>
            <a:r>
              <a:rPr lang="en-US" dirty="0"/>
              <a:t>Patio] x </a:t>
            </a:r>
            <a:r>
              <a:rPr lang="en-US" dirty="0" smtClean="0"/>
              <a:t>[30-36] </a:t>
            </a:r>
            <a:r>
              <a:rPr lang="en-US" dirty="0" err="1"/>
              <a:t>gpd</a:t>
            </a:r>
            <a:endParaRPr lang="en-US" dirty="0" smtClean="0"/>
          </a:p>
          <a:p>
            <a:r>
              <a:rPr lang="en-US" dirty="0" smtClean="0"/>
              <a:t>11 Employees x 15 </a:t>
            </a:r>
            <a:r>
              <a:rPr lang="en-US" dirty="0" err="1" smtClean="0"/>
              <a:t>gpd</a:t>
            </a:r>
            <a:endParaRPr lang="en-US" dirty="0" smtClean="0"/>
          </a:p>
          <a:p>
            <a:endParaRPr lang="en-US" dirty="0"/>
          </a:p>
        </p:txBody>
      </p:sp>
      <p:sp>
        <p:nvSpPr>
          <p:cNvPr id="5" name="Rectangle 4"/>
          <p:cNvSpPr/>
          <p:nvPr/>
        </p:nvSpPr>
        <p:spPr>
          <a:xfrm>
            <a:off x="8547865" y="2944810"/>
            <a:ext cx="2106667" cy="707886"/>
          </a:xfrm>
          <a:prstGeom prst="rect">
            <a:avLst/>
          </a:prstGeom>
          <a:noFill/>
        </p:spPr>
        <p:txBody>
          <a:bodyPr wrap="none" lIns="91440" tIns="45720" rIns="91440" bIns="45720">
            <a:spAutoFit/>
          </a:bodyPr>
          <a:lstStyle/>
          <a:p>
            <a:pPr algn="ctr"/>
            <a:r>
              <a:rPr lang="en-US" sz="40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600 </a:t>
            </a:r>
            <a:r>
              <a:rPr lang="en-US" sz="4000" b="0" cap="none" spc="0" dirty="0" err="1" smtClean="0">
                <a:ln w="10160">
                  <a:solidFill>
                    <a:schemeClr val="accent1"/>
                  </a:solidFill>
                  <a:prstDash val="solid"/>
                </a:ln>
                <a:solidFill>
                  <a:srgbClr val="FFFFFF"/>
                </a:solidFill>
                <a:effectLst>
                  <a:outerShdw blurRad="38100" dist="32000" dir="5400000" algn="tl">
                    <a:srgbClr val="000000">
                      <a:alpha val="30000"/>
                    </a:srgbClr>
                  </a:outerShdw>
                </a:effectLst>
              </a:rPr>
              <a:t>gpd</a:t>
            </a:r>
            <a:endParaRPr lang="en-US" sz="40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6" name="Rectangle 5"/>
          <p:cNvSpPr/>
          <p:nvPr/>
        </p:nvSpPr>
        <p:spPr>
          <a:xfrm>
            <a:off x="8630161" y="3465233"/>
            <a:ext cx="2106667" cy="707886"/>
          </a:xfrm>
          <a:prstGeom prst="rect">
            <a:avLst/>
          </a:prstGeom>
          <a:noFill/>
        </p:spPr>
        <p:txBody>
          <a:bodyPr wrap="none" lIns="91440" tIns="45720" rIns="91440" bIns="45720">
            <a:spAutoFit/>
          </a:bodyPr>
          <a:lstStyle/>
          <a:p>
            <a:pPr algn="ctr"/>
            <a:r>
              <a:rPr lang="en-US" sz="40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540 </a:t>
            </a:r>
            <a:r>
              <a:rPr lang="en-US" sz="4000" b="0" cap="none" spc="0" dirty="0" err="1" smtClean="0">
                <a:ln w="10160">
                  <a:solidFill>
                    <a:schemeClr val="accent1"/>
                  </a:solidFill>
                  <a:prstDash val="solid"/>
                </a:ln>
                <a:solidFill>
                  <a:srgbClr val="FFFFFF"/>
                </a:solidFill>
                <a:effectLst>
                  <a:outerShdw blurRad="38100" dist="32000" dir="5400000" algn="tl">
                    <a:srgbClr val="000000">
                      <a:alpha val="30000"/>
                    </a:srgbClr>
                  </a:outerShdw>
                </a:effectLst>
              </a:rPr>
              <a:t>gpd</a:t>
            </a:r>
            <a:endParaRPr lang="en-US" sz="40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7" name="Rectangle 6"/>
          <p:cNvSpPr/>
          <p:nvPr/>
        </p:nvSpPr>
        <p:spPr>
          <a:xfrm>
            <a:off x="8189235" y="4162084"/>
            <a:ext cx="3119765" cy="707886"/>
          </a:xfrm>
          <a:prstGeom prst="rect">
            <a:avLst/>
          </a:prstGeom>
          <a:noFill/>
        </p:spPr>
        <p:txBody>
          <a:bodyPr wrap="none" lIns="91440" tIns="45720" rIns="91440" bIns="45720">
            <a:spAutoFit/>
          </a:bodyPr>
          <a:lstStyle/>
          <a:p>
            <a:pPr algn="ctr"/>
            <a:r>
              <a:rPr lang="en-US" sz="40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660-792 </a:t>
            </a:r>
            <a:r>
              <a:rPr lang="en-US" sz="4000" b="0" cap="none" spc="0" dirty="0" err="1" smtClean="0">
                <a:ln w="10160">
                  <a:solidFill>
                    <a:schemeClr val="accent1"/>
                  </a:solidFill>
                  <a:prstDash val="solid"/>
                </a:ln>
                <a:solidFill>
                  <a:srgbClr val="FFFFFF"/>
                </a:solidFill>
                <a:effectLst>
                  <a:outerShdw blurRad="38100" dist="32000" dir="5400000" algn="tl">
                    <a:srgbClr val="000000">
                      <a:alpha val="30000"/>
                    </a:srgbClr>
                  </a:outerShdw>
                </a:effectLst>
              </a:rPr>
              <a:t>gpd</a:t>
            </a:r>
            <a:endParaRPr lang="en-US" sz="40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8" name="Rectangle 7"/>
          <p:cNvSpPr/>
          <p:nvPr/>
        </p:nvSpPr>
        <p:spPr>
          <a:xfrm>
            <a:off x="8547865" y="4752207"/>
            <a:ext cx="2106667" cy="707886"/>
          </a:xfrm>
          <a:prstGeom prst="rect">
            <a:avLst/>
          </a:prstGeom>
          <a:noFill/>
        </p:spPr>
        <p:txBody>
          <a:bodyPr wrap="none" lIns="91440" tIns="45720" rIns="91440" bIns="45720">
            <a:spAutoFit/>
          </a:bodyPr>
          <a:lstStyle/>
          <a:p>
            <a:pPr algn="ctr"/>
            <a:r>
              <a:rPr lang="en-US" sz="40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165 </a:t>
            </a:r>
            <a:r>
              <a:rPr lang="en-US" sz="4000" b="0" cap="none" spc="0" dirty="0" err="1" smtClean="0">
                <a:ln w="10160">
                  <a:solidFill>
                    <a:schemeClr val="accent1"/>
                  </a:solidFill>
                  <a:prstDash val="solid"/>
                </a:ln>
                <a:solidFill>
                  <a:srgbClr val="FFFFFF"/>
                </a:solidFill>
                <a:effectLst>
                  <a:outerShdw blurRad="38100" dist="32000" dir="5400000" algn="tl">
                    <a:srgbClr val="000000">
                      <a:alpha val="30000"/>
                    </a:srgbClr>
                  </a:outerShdw>
                </a:effectLst>
              </a:rPr>
              <a:t>gpd</a:t>
            </a:r>
            <a:endParaRPr lang="en-US" sz="40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9" name="Rectangle 8"/>
          <p:cNvSpPr/>
          <p:nvPr/>
        </p:nvSpPr>
        <p:spPr>
          <a:xfrm>
            <a:off x="7414356" y="5770678"/>
            <a:ext cx="3972561" cy="707886"/>
          </a:xfrm>
          <a:prstGeom prst="rect">
            <a:avLst/>
          </a:prstGeom>
          <a:noFill/>
        </p:spPr>
        <p:txBody>
          <a:bodyPr wrap="none" lIns="91440" tIns="45720" rIns="91440" bIns="45720">
            <a:spAutoFit/>
          </a:bodyPr>
          <a:lstStyle/>
          <a:p>
            <a:pPr algn="ctr"/>
            <a:r>
              <a:rPr lang="en-US" sz="40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1,965-2,097 </a:t>
            </a:r>
            <a:r>
              <a:rPr lang="en-US" sz="4000" b="0" cap="none" spc="0" dirty="0" err="1" smtClean="0">
                <a:ln w="10160">
                  <a:solidFill>
                    <a:schemeClr val="accent1"/>
                  </a:solidFill>
                  <a:prstDash val="solid"/>
                </a:ln>
                <a:solidFill>
                  <a:srgbClr val="FFFFFF"/>
                </a:solidFill>
                <a:effectLst>
                  <a:outerShdw blurRad="38100" dist="32000" dir="5400000" algn="tl">
                    <a:srgbClr val="000000">
                      <a:alpha val="30000"/>
                    </a:srgbClr>
                  </a:outerShdw>
                </a:effectLst>
              </a:rPr>
              <a:t>gpd</a:t>
            </a:r>
            <a:endParaRPr lang="en-US" sz="40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cxnSp>
        <p:nvCxnSpPr>
          <p:cNvPr id="11" name="Straight Connector 10"/>
          <p:cNvCxnSpPr/>
          <p:nvPr/>
        </p:nvCxnSpPr>
        <p:spPr>
          <a:xfrm flipV="1">
            <a:off x="7543800" y="5577840"/>
            <a:ext cx="3765200" cy="27432"/>
          </a:xfrm>
          <a:prstGeom prst="line">
            <a:avLst/>
          </a:prstGeom>
          <a:ln w="85725"/>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578491" y="1842623"/>
            <a:ext cx="3730509"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2,000 </a:t>
            </a:r>
            <a:r>
              <a:rPr lang="en-US"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gpd</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447747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Tank Sizing</a:t>
            </a:r>
            <a:endParaRPr lang="en-US" dirty="0"/>
          </a:p>
        </p:txBody>
      </p:sp>
      <p:sp>
        <p:nvSpPr>
          <p:cNvPr id="3" name="Content Placeholder 2"/>
          <p:cNvSpPr>
            <a:spLocks noGrp="1"/>
          </p:cNvSpPr>
          <p:nvPr>
            <p:ph idx="1"/>
          </p:nvPr>
        </p:nvSpPr>
        <p:spPr>
          <a:xfrm>
            <a:off x="1899274" y="1905000"/>
            <a:ext cx="8915400" cy="3777622"/>
          </a:xfrm>
        </p:spPr>
        <p:txBody>
          <a:bodyPr>
            <a:normAutofit fontScale="92500" lnSpcReduction="20000"/>
          </a:bodyPr>
          <a:lstStyle/>
          <a:p>
            <a:r>
              <a:rPr lang="en-US" dirty="0" smtClean="0"/>
              <a:t>Remember “Grease trap”</a:t>
            </a:r>
          </a:p>
          <a:p>
            <a:r>
              <a:rPr lang="en-US" dirty="0" smtClean="0"/>
              <a:t>Typically 1 times the Kitchen flow</a:t>
            </a:r>
          </a:p>
          <a:p>
            <a:pPr lvl="1"/>
            <a:r>
              <a:rPr lang="en-US" dirty="0" smtClean="0"/>
              <a:t>70% total flow</a:t>
            </a:r>
          </a:p>
          <a:p>
            <a:pPr lvl="1"/>
            <a:r>
              <a:rPr lang="en-US" dirty="0" smtClean="0"/>
              <a:t>2,000 x 70% = </a:t>
            </a:r>
          </a:p>
          <a:p>
            <a:r>
              <a:rPr lang="en-US" dirty="0" smtClean="0"/>
              <a:t>Septic tank: 3 x Design flow</a:t>
            </a:r>
          </a:p>
          <a:p>
            <a:pPr lvl="1"/>
            <a:r>
              <a:rPr lang="en-US" dirty="0" smtClean="0"/>
              <a:t>2,000 </a:t>
            </a:r>
            <a:r>
              <a:rPr lang="en-US" dirty="0" err="1" smtClean="0"/>
              <a:t>gpd</a:t>
            </a:r>
            <a:r>
              <a:rPr lang="en-US" dirty="0" smtClean="0"/>
              <a:t> x 3 days =</a:t>
            </a:r>
          </a:p>
          <a:p>
            <a:pPr lvl="1"/>
            <a:r>
              <a:rPr lang="en-US" dirty="0" smtClean="0"/>
              <a:t>Or 4 times and skip grease trap</a:t>
            </a:r>
            <a:endParaRPr lang="en-US" dirty="0"/>
          </a:p>
        </p:txBody>
      </p:sp>
      <p:sp>
        <p:nvSpPr>
          <p:cNvPr id="4" name="Rectangle 3"/>
          <p:cNvSpPr/>
          <p:nvPr/>
        </p:nvSpPr>
        <p:spPr>
          <a:xfrm>
            <a:off x="5705670" y="3101969"/>
            <a:ext cx="3051605" cy="923330"/>
          </a:xfrm>
          <a:prstGeom prst="rect">
            <a:avLst/>
          </a:prstGeom>
          <a:noFill/>
        </p:spPr>
        <p:txBody>
          <a:bodyPr wrap="none" lIns="91440" tIns="45720" rIns="91440" bIns="45720">
            <a:spAutoFit/>
          </a:bodyPr>
          <a:lstStyle/>
          <a:p>
            <a:pPr algn="ctr"/>
            <a:r>
              <a:rPr lang="en-US"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1,400 gal</a:t>
            </a:r>
            <a:endParaRPr lang="en-U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5" name="Rectangle 4"/>
          <p:cNvSpPr/>
          <p:nvPr/>
        </p:nvSpPr>
        <p:spPr>
          <a:xfrm>
            <a:off x="7763069" y="4307231"/>
            <a:ext cx="3051605" cy="923330"/>
          </a:xfrm>
          <a:prstGeom prst="rect">
            <a:avLst/>
          </a:prstGeom>
          <a:noFill/>
        </p:spPr>
        <p:txBody>
          <a:bodyPr wrap="none" lIns="91440" tIns="45720" rIns="91440" bIns="45720">
            <a:spAutoFit/>
          </a:bodyPr>
          <a:lstStyle/>
          <a:p>
            <a:pPr algn="ctr"/>
            <a:r>
              <a:rPr lang="en-US"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6,000 gal</a:t>
            </a:r>
            <a:endParaRPr lang="en-U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6" name="Rectangle 5"/>
          <p:cNvSpPr/>
          <p:nvPr/>
        </p:nvSpPr>
        <p:spPr>
          <a:xfrm>
            <a:off x="7763068" y="5256654"/>
            <a:ext cx="3051606" cy="923330"/>
          </a:xfrm>
          <a:prstGeom prst="rect">
            <a:avLst/>
          </a:prstGeom>
          <a:noFill/>
        </p:spPr>
        <p:txBody>
          <a:bodyPr wrap="none" lIns="91440" tIns="45720" rIns="91440" bIns="45720">
            <a:spAutoFit/>
          </a:bodyPr>
          <a:lstStyle/>
          <a:p>
            <a:pPr algn="ctr"/>
            <a:r>
              <a:rPr lang="en-US"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8,000 gal</a:t>
            </a:r>
            <a:endParaRPr lang="en-U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val="4145491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Sizing</a:t>
            </a:r>
            <a:endParaRPr lang="en-US" dirty="0"/>
          </a:p>
        </p:txBody>
      </p:sp>
      <p:sp>
        <p:nvSpPr>
          <p:cNvPr id="3" name="Content Placeholder 2"/>
          <p:cNvSpPr>
            <a:spLocks noGrp="1"/>
          </p:cNvSpPr>
          <p:nvPr>
            <p:ph idx="1"/>
          </p:nvPr>
        </p:nvSpPr>
        <p:spPr>
          <a:xfrm>
            <a:off x="742301" y="1827025"/>
            <a:ext cx="11082146" cy="4050792"/>
          </a:xfrm>
        </p:spPr>
        <p:txBody>
          <a:bodyPr/>
          <a:lstStyle/>
          <a:p>
            <a:r>
              <a:rPr lang="en-US" dirty="0" smtClean="0"/>
              <a:t>After service check STA loading</a:t>
            </a:r>
          </a:p>
          <a:p>
            <a:r>
              <a:rPr lang="en-US" dirty="0" smtClean="0"/>
              <a:t>Measured flow ~ 890 </a:t>
            </a:r>
            <a:r>
              <a:rPr lang="en-US" dirty="0" err="1" smtClean="0"/>
              <a:t>gpd</a:t>
            </a:r>
            <a:endParaRPr lang="en-US" dirty="0" smtClean="0"/>
          </a:p>
          <a:p>
            <a:r>
              <a:rPr lang="en-US" dirty="0" smtClean="0"/>
              <a:t>Measured BOD</a:t>
            </a:r>
            <a:r>
              <a:rPr lang="en-US" sz="2800" dirty="0" smtClean="0"/>
              <a:t>5</a:t>
            </a:r>
            <a:r>
              <a:rPr lang="en-US" dirty="0" smtClean="0"/>
              <a:t> ~ 755 mg/L</a:t>
            </a:r>
          </a:p>
          <a:p>
            <a:r>
              <a:rPr lang="en-US" dirty="0" smtClean="0"/>
              <a:t># BOD</a:t>
            </a:r>
            <a:r>
              <a:rPr lang="en-US" sz="2800" dirty="0" smtClean="0"/>
              <a:t>5</a:t>
            </a:r>
            <a:r>
              <a:rPr lang="en-US" dirty="0" smtClean="0"/>
              <a:t> = Flow x Conc. X 8.35÷1,000,000</a:t>
            </a:r>
          </a:p>
          <a:p>
            <a:r>
              <a:rPr lang="en-US" dirty="0" smtClean="0"/>
              <a:t>890 </a:t>
            </a:r>
            <a:r>
              <a:rPr lang="en-US" dirty="0" err="1" smtClean="0"/>
              <a:t>gpd</a:t>
            </a:r>
            <a:r>
              <a:rPr lang="en-US" dirty="0" smtClean="0"/>
              <a:t> x 755 mg/L </a:t>
            </a:r>
            <a:r>
              <a:rPr lang="en-US" dirty="0"/>
              <a:t>x 8.35÷1,000,000</a:t>
            </a:r>
          </a:p>
        </p:txBody>
      </p:sp>
      <p:sp>
        <p:nvSpPr>
          <p:cNvPr id="4" name="Rectangle 3"/>
          <p:cNvSpPr/>
          <p:nvPr/>
        </p:nvSpPr>
        <p:spPr>
          <a:xfrm>
            <a:off x="6547722" y="5593994"/>
            <a:ext cx="2664512"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5.6 </a:t>
            </a:r>
            <a:r>
              <a:rPr lang="en-US"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lbs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6003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Organic Loading Rate</a:t>
            </a:r>
            <a:endParaRPr lang="en-US" dirty="0"/>
          </a:p>
        </p:txBody>
      </p:sp>
      <p:sp>
        <p:nvSpPr>
          <p:cNvPr id="3" name="Content Placeholder 2"/>
          <p:cNvSpPr>
            <a:spLocks noGrp="1"/>
          </p:cNvSpPr>
          <p:nvPr>
            <p:ph idx="1"/>
          </p:nvPr>
        </p:nvSpPr>
        <p:spPr>
          <a:xfrm>
            <a:off x="1062321" y="1795888"/>
            <a:ext cx="8915400" cy="3777622"/>
          </a:xfrm>
        </p:spPr>
        <p:txBody>
          <a:bodyPr/>
          <a:lstStyle/>
          <a:p>
            <a:r>
              <a:rPr lang="en-US" dirty="0" smtClean="0"/>
              <a:t>SOLR = # ÷ </a:t>
            </a:r>
            <a:r>
              <a:rPr lang="en-US" dirty="0" err="1" smtClean="0"/>
              <a:t>Sqft</a:t>
            </a:r>
            <a:endParaRPr lang="en-US" dirty="0" smtClean="0"/>
          </a:p>
          <a:p>
            <a:r>
              <a:rPr lang="en-US" dirty="0" smtClean="0"/>
              <a:t>5.6 # ÷ 2,000 </a:t>
            </a:r>
            <a:r>
              <a:rPr lang="en-US" dirty="0" err="1" smtClean="0"/>
              <a:t>Sqft</a:t>
            </a:r>
            <a:endParaRPr lang="en-US" dirty="0" smtClean="0"/>
          </a:p>
          <a:p>
            <a:endParaRPr lang="en-US" dirty="0"/>
          </a:p>
        </p:txBody>
      </p:sp>
      <p:sp>
        <p:nvSpPr>
          <p:cNvPr id="4" name="Rectangle 3"/>
          <p:cNvSpPr/>
          <p:nvPr/>
        </p:nvSpPr>
        <p:spPr>
          <a:xfrm>
            <a:off x="8206660" y="4011724"/>
            <a:ext cx="3398687"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3,333 </a:t>
            </a:r>
            <a:r>
              <a:rPr lang="en-U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sqft</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4"/>
          <p:cNvSpPr/>
          <p:nvPr/>
        </p:nvSpPr>
        <p:spPr>
          <a:xfrm>
            <a:off x="8278378" y="2438504"/>
            <a:ext cx="3398687"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2,000 </a:t>
            </a:r>
            <a:r>
              <a:rPr lang="en-U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sqft</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7" name="Table 6"/>
          <p:cNvGraphicFramePr>
            <a:graphicFrameLocks noGrp="1"/>
          </p:cNvGraphicFramePr>
          <p:nvPr>
            <p:extLst/>
          </p:nvPr>
        </p:nvGraphicFramePr>
        <p:xfrm>
          <a:off x="656460" y="3245224"/>
          <a:ext cx="7469517" cy="3612776"/>
        </p:xfrm>
        <a:graphic>
          <a:graphicData uri="http://schemas.openxmlformats.org/drawingml/2006/table">
            <a:tbl>
              <a:tblPr>
                <a:tableStyleId>{5C22544A-7EE6-4342-B048-85BDC9FD1C3A}</a:tableStyleId>
              </a:tblPr>
              <a:tblGrid>
                <a:gridCol w="1867126">
                  <a:extLst>
                    <a:ext uri="{9D8B030D-6E8A-4147-A177-3AD203B41FA5}">
                      <a16:colId xmlns:a16="http://schemas.microsoft.com/office/drawing/2014/main" val="20000"/>
                    </a:ext>
                  </a:extLst>
                </a:gridCol>
                <a:gridCol w="1868139">
                  <a:extLst>
                    <a:ext uri="{9D8B030D-6E8A-4147-A177-3AD203B41FA5}">
                      <a16:colId xmlns:a16="http://schemas.microsoft.com/office/drawing/2014/main" val="20001"/>
                    </a:ext>
                  </a:extLst>
                </a:gridCol>
                <a:gridCol w="1867126">
                  <a:extLst>
                    <a:ext uri="{9D8B030D-6E8A-4147-A177-3AD203B41FA5}">
                      <a16:colId xmlns:a16="http://schemas.microsoft.com/office/drawing/2014/main" val="20002"/>
                    </a:ext>
                  </a:extLst>
                </a:gridCol>
                <a:gridCol w="1867126">
                  <a:extLst>
                    <a:ext uri="{9D8B030D-6E8A-4147-A177-3AD203B41FA5}">
                      <a16:colId xmlns:a16="http://schemas.microsoft.com/office/drawing/2014/main" val="20003"/>
                    </a:ext>
                  </a:extLst>
                </a:gridCol>
              </a:tblGrid>
              <a:tr h="750326">
                <a:tc gridSpan="4">
                  <a:txBody>
                    <a:bodyPr/>
                    <a:lstStyle/>
                    <a:p>
                      <a:pPr marL="0" marR="0">
                        <a:lnSpc>
                          <a:spcPts val="1330"/>
                        </a:lnSpc>
                        <a:spcBef>
                          <a:spcPts val="0"/>
                        </a:spcBef>
                        <a:spcAft>
                          <a:spcPts val="505"/>
                        </a:spcAft>
                      </a:pPr>
                      <a:r>
                        <a:rPr lang="en-US" sz="2000" cap="all" dirty="0">
                          <a:effectLst/>
                        </a:rPr>
                        <a:t>Table </a:t>
                      </a:r>
                      <a:r>
                        <a:rPr lang="en-US" sz="2000" cap="all" dirty="0" smtClean="0">
                          <a:effectLst/>
                        </a:rPr>
                        <a:t>5.1</a:t>
                      </a:r>
                      <a:r>
                        <a:rPr lang="en-US" sz="2000" cap="all" baseline="0" dirty="0" smtClean="0">
                          <a:effectLst/>
                        </a:rPr>
                        <a:t> SOLR</a:t>
                      </a:r>
                      <a:r>
                        <a:rPr lang="en-US" sz="2000" dirty="0" smtClean="0">
                          <a:effectLst/>
                        </a:rPr>
                        <a:t>—Bottom </a:t>
                      </a:r>
                      <a:r>
                        <a:rPr lang="en-US" sz="2000" dirty="0">
                          <a:effectLst/>
                        </a:rPr>
                        <a:t>Area Only</a:t>
                      </a:r>
                      <a:endParaRPr lang="en-US" sz="2000" dirty="0">
                        <a:solidFill>
                          <a:srgbClr val="FFFFFF"/>
                        </a:solidFill>
                        <a:effectLst/>
                        <a:latin typeface="Frutiger (T1) 77 Black Condense"/>
                        <a:ea typeface="Calibri"/>
                        <a:cs typeface="Frutiger (T1) 77 Black Condense"/>
                      </a:endParaRPr>
                    </a:p>
                  </a:txBody>
                  <a:tcPr marL="114300" marR="50800" marT="50800" marB="5080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24476">
                <a:tc>
                  <a:txBody>
                    <a:bodyPr/>
                    <a:lstStyle/>
                    <a:p>
                      <a:pPr marL="0" marR="0" algn="ctr">
                        <a:lnSpc>
                          <a:spcPts val="950"/>
                        </a:lnSpc>
                        <a:spcBef>
                          <a:spcPts val="0"/>
                        </a:spcBef>
                        <a:spcAft>
                          <a:spcPts val="505"/>
                        </a:spcAft>
                      </a:pPr>
                      <a:r>
                        <a:rPr lang="en-US" sz="1600" dirty="0" smtClean="0">
                          <a:effectLst/>
                        </a:rPr>
                        <a:t>SHLR</a:t>
                      </a:r>
                      <a:endParaRPr lang="en-US" sz="1600" dirty="0">
                        <a:solidFill>
                          <a:srgbClr val="000000"/>
                        </a:solidFill>
                        <a:effectLst/>
                        <a:latin typeface="Frutiger (T1) 77 Black Condense"/>
                        <a:ea typeface="Calibri"/>
                        <a:cs typeface="Frutiger (T1) 77 Black Condense"/>
                      </a:endParaRPr>
                    </a:p>
                  </a:txBody>
                  <a:tcPr marL="50800" marR="50800" marT="50800" marB="50800" anchor="ctr"/>
                </a:tc>
                <a:tc>
                  <a:txBody>
                    <a:bodyPr/>
                    <a:lstStyle/>
                    <a:p>
                      <a:pPr marL="0" marR="0" algn="ctr">
                        <a:lnSpc>
                          <a:spcPts val="950"/>
                        </a:lnSpc>
                        <a:spcBef>
                          <a:spcPts val="0"/>
                        </a:spcBef>
                        <a:spcAft>
                          <a:spcPts val="505"/>
                        </a:spcAft>
                      </a:pPr>
                      <a:r>
                        <a:rPr lang="en-US" sz="1600" dirty="0" err="1">
                          <a:effectLst/>
                        </a:rPr>
                        <a:t>lbs</a:t>
                      </a:r>
                      <a:r>
                        <a:rPr lang="en-US" sz="1600" dirty="0">
                          <a:effectLst/>
                        </a:rPr>
                        <a:t> of </a:t>
                      </a:r>
                      <a:r>
                        <a:rPr lang="en-US" sz="1600" dirty="0" smtClean="0">
                          <a:effectLst/>
                        </a:rPr>
                        <a:t>BOD/ </a:t>
                      </a:r>
                      <a:r>
                        <a:rPr lang="en-US" sz="1600" dirty="0">
                          <a:effectLst/>
                        </a:rPr>
                        <a:t>ft</a:t>
                      </a:r>
                      <a:r>
                        <a:rPr lang="en-US" sz="1600" baseline="30000" dirty="0">
                          <a:effectLst/>
                        </a:rPr>
                        <a:t>2</a:t>
                      </a:r>
                      <a:r>
                        <a:rPr lang="en-US" sz="1600" dirty="0">
                          <a:effectLst/>
                        </a:rPr>
                        <a:t>/day of  total absorption area  </a:t>
                      </a:r>
                      <a:endParaRPr lang="en-US" sz="1600" dirty="0">
                        <a:solidFill>
                          <a:srgbClr val="000000"/>
                        </a:solidFill>
                        <a:effectLst/>
                        <a:latin typeface="Frutiger (T1) 77 Black Condense"/>
                        <a:ea typeface="Calibri"/>
                        <a:cs typeface="Frutiger (T1) 77 Black Condense"/>
                      </a:endParaRPr>
                    </a:p>
                  </a:txBody>
                  <a:tcPr marL="50800" marR="50800" marT="50800" marB="50800" anchor="ctr"/>
                </a:tc>
                <a:tc>
                  <a:txBody>
                    <a:bodyPr/>
                    <a:lstStyle/>
                    <a:p>
                      <a:pPr marL="0" marR="0" algn="ctr">
                        <a:lnSpc>
                          <a:spcPts val="950"/>
                        </a:lnSpc>
                        <a:spcBef>
                          <a:spcPts val="0"/>
                        </a:spcBef>
                        <a:spcAft>
                          <a:spcPts val="505"/>
                        </a:spcAft>
                      </a:pPr>
                      <a:r>
                        <a:rPr lang="en-US" sz="1600" dirty="0" err="1">
                          <a:effectLst/>
                        </a:rPr>
                        <a:t>lbs</a:t>
                      </a:r>
                      <a:r>
                        <a:rPr lang="en-US" sz="1600" dirty="0">
                          <a:effectLst/>
                        </a:rPr>
                        <a:t> of </a:t>
                      </a:r>
                      <a:r>
                        <a:rPr lang="en-US" sz="1600" dirty="0" smtClean="0">
                          <a:effectLst/>
                        </a:rPr>
                        <a:t>TSS/ft</a:t>
                      </a:r>
                      <a:r>
                        <a:rPr lang="en-US" sz="1600" baseline="30000" dirty="0" smtClean="0">
                          <a:effectLst/>
                        </a:rPr>
                        <a:t>2</a:t>
                      </a:r>
                      <a:r>
                        <a:rPr lang="en-US" sz="1600" dirty="0" smtClean="0">
                          <a:effectLst/>
                        </a:rPr>
                        <a:t>/day </a:t>
                      </a:r>
                      <a:r>
                        <a:rPr lang="en-US" sz="1600" dirty="0">
                          <a:effectLst/>
                        </a:rPr>
                        <a:t>of  total absorption area  </a:t>
                      </a:r>
                      <a:endParaRPr lang="en-US" sz="1600" dirty="0">
                        <a:solidFill>
                          <a:srgbClr val="000000"/>
                        </a:solidFill>
                        <a:effectLst/>
                        <a:latin typeface="Frutiger (T1) 77 Black Condense"/>
                        <a:ea typeface="Calibri"/>
                        <a:cs typeface="Frutiger (T1) 77 Black Condense"/>
                      </a:endParaRPr>
                    </a:p>
                  </a:txBody>
                  <a:tcPr marL="50800" marR="50800" marT="50800" marB="50800" anchor="ctr"/>
                </a:tc>
                <a:tc>
                  <a:txBody>
                    <a:bodyPr/>
                    <a:lstStyle/>
                    <a:p>
                      <a:pPr marL="0" marR="0" algn="ctr">
                        <a:lnSpc>
                          <a:spcPts val="950"/>
                        </a:lnSpc>
                        <a:spcBef>
                          <a:spcPts val="0"/>
                        </a:spcBef>
                        <a:spcAft>
                          <a:spcPts val="505"/>
                        </a:spcAft>
                      </a:pPr>
                      <a:r>
                        <a:rPr lang="en-US" sz="1600" dirty="0" err="1">
                          <a:effectLst/>
                        </a:rPr>
                        <a:t>lbs</a:t>
                      </a:r>
                      <a:r>
                        <a:rPr lang="en-US" sz="1600" dirty="0">
                          <a:effectLst/>
                        </a:rPr>
                        <a:t> of </a:t>
                      </a:r>
                      <a:r>
                        <a:rPr lang="en-US" sz="1600" dirty="0" smtClean="0">
                          <a:effectLst/>
                        </a:rPr>
                        <a:t>FOG/ft</a:t>
                      </a:r>
                      <a:r>
                        <a:rPr lang="en-US" sz="1600" baseline="30000" dirty="0" smtClean="0">
                          <a:effectLst/>
                        </a:rPr>
                        <a:t>2</a:t>
                      </a:r>
                      <a:r>
                        <a:rPr lang="en-US" sz="1600" dirty="0" smtClean="0">
                          <a:effectLst/>
                        </a:rPr>
                        <a:t>/day </a:t>
                      </a:r>
                      <a:r>
                        <a:rPr lang="en-US" sz="1600" dirty="0">
                          <a:effectLst/>
                        </a:rPr>
                        <a:t>of total absorption area  </a:t>
                      </a:r>
                      <a:endParaRPr lang="en-US" sz="1600" dirty="0">
                        <a:solidFill>
                          <a:srgbClr val="000000"/>
                        </a:solidFill>
                        <a:effectLst/>
                        <a:latin typeface="Frutiger (T1) 77 Black Condense"/>
                        <a:ea typeface="Calibri"/>
                        <a:cs typeface="Frutiger (T1) 77 Black Condense"/>
                      </a:endParaRPr>
                    </a:p>
                  </a:txBody>
                  <a:tcPr marL="50800" marR="50800" marT="50800" marB="50800" anchor="ctr"/>
                </a:tc>
                <a:extLst>
                  <a:ext uri="{0D108BD9-81ED-4DB2-BD59-A6C34878D82A}">
                    <a16:rowId xmlns:a16="http://schemas.microsoft.com/office/drawing/2014/main" val="10001"/>
                  </a:ext>
                </a:extLst>
              </a:tr>
              <a:tr h="383108">
                <a:tc>
                  <a:txBody>
                    <a:bodyPr/>
                    <a:lstStyle/>
                    <a:p>
                      <a:pPr marL="0" marR="0" algn="ctr">
                        <a:lnSpc>
                          <a:spcPts val="950"/>
                        </a:lnSpc>
                        <a:spcBef>
                          <a:spcPts val="0"/>
                        </a:spcBef>
                        <a:spcAft>
                          <a:spcPts val="505"/>
                        </a:spcAft>
                      </a:pPr>
                      <a:r>
                        <a:rPr lang="en-US" sz="1600" dirty="0" smtClean="0">
                          <a:effectLst/>
                        </a:rPr>
                        <a:t>Sand [1.2]</a:t>
                      </a:r>
                      <a:endParaRPr lang="en-US" sz="1600" b="1" dirty="0">
                        <a:solidFill>
                          <a:srgbClr val="000000"/>
                        </a:solidFill>
                        <a:effectLst/>
                        <a:latin typeface="Frutiger (T1) 67 Bold Condensed"/>
                        <a:ea typeface="Calibri"/>
                        <a:cs typeface="Frutiger (T1) 67 Bold Condensed"/>
                      </a:endParaRPr>
                    </a:p>
                  </a:txBody>
                  <a:tcPr marL="50800" marR="50800" marT="50800" marB="50800"/>
                </a:tc>
                <a:tc>
                  <a:txBody>
                    <a:bodyPr/>
                    <a:lstStyle/>
                    <a:p>
                      <a:pPr marL="0" marR="0" algn="ctr">
                        <a:lnSpc>
                          <a:spcPts val="950"/>
                        </a:lnSpc>
                        <a:spcBef>
                          <a:spcPts val="0"/>
                        </a:spcBef>
                        <a:spcAft>
                          <a:spcPts val="505"/>
                        </a:spcAft>
                      </a:pPr>
                      <a:r>
                        <a:rPr lang="en-US" sz="1600" dirty="0" smtClean="0">
                          <a:effectLst/>
                        </a:rPr>
                        <a:t>0.0017</a:t>
                      </a:r>
                      <a:endParaRPr lang="en-US" sz="1600" dirty="0">
                        <a:solidFill>
                          <a:srgbClr val="000000"/>
                        </a:solidFill>
                        <a:effectLst/>
                        <a:latin typeface="Frutiger (T1) 57 Condensed"/>
                        <a:ea typeface="Calibri"/>
                        <a:cs typeface="Frutiger (T1) 57 Condensed"/>
                      </a:endParaRPr>
                    </a:p>
                  </a:txBody>
                  <a:tcPr marL="50800" marR="50800" marT="50800" marB="50800"/>
                </a:tc>
                <a:tc>
                  <a:txBody>
                    <a:bodyPr/>
                    <a:lstStyle/>
                    <a:p>
                      <a:pPr marL="0" marR="0" algn="ctr">
                        <a:lnSpc>
                          <a:spcPts val="950"/>
                        </a:lnSpc>
                        <a:spcBef>
                          <a:spcPts val="0"/>
                        </a:spcBef>
                        <a:spcAft>
                          <a:spcPts val="505"/>
                        </a:spcAft>
                      </a:pPr>
                      <a:r>
                        <a:rPr lang="en-US" sz="1600" dirty="0" smtClean="0">
                          <a:effectLst/>
                        </a:rPr>
                        <a:t>0.0006</a:t>
                      </a:r>
                      <a:endParaRPr lang="en-US" sz="1600" dirty="0">
                        <a:solidFill>
                          <a:srgbClr val="000000"/>
                        </a:solidFill>
                        <a:effectLst/>
                        <a:latin typeface="Frutiger (T1) 57 Condensed"/>
                        <a:ea typeface="Calibri"/>
                        <a:cs typeface="Frutiger (T1) 57 Condensed"/>
                      </a:endParaRPr>
                    </a:p>
                  </a:txBody>
                  <a:tcPr marL="50800" marR="50800" marT="50800" marB="50800"/>
                </a:tc>
                <a:tc>
                  <a:txBody>
                    <a:bodyPr/>
                    <a:lstStyle/>
                    <a:p>
                      <a:pPr marL="0" marR="0" algn="ctr">
                        <a:lnSpc>
                          <a:spcPts val="950"/>
                        </a:lnSpc>
                        <a:spcBef>
                          <a:spcPts val="0"/>
                        </a:spcBef>
                        <a:spcAft>
                          <a:spcPts val="505"/>
                        </a:spcAft>
                      </a:pPr>
                      <a:r>
                        <a:rPr lang="en-US" sz="1600" dirty="0" smtClean="0">
                          <a:effectLst/>
                        </a:rPr>
                        <a:t>0.0003</a:t>
                      </a:r>
                      <a:endParaRPr lang="en-US" sz="1600" dirty="0">
                        <a:solidFill>
                          <a:srgbClr val="000000"/>
                        </a:solidFill>
                        <a:effectLst/>
                        <a:latin typeface="Frutiger (T1) 57 Condensed"/>
                        <a:ea typeface="Calibri"/>
                        <a:cs typeface="Frutiger (T1) 57 Condensed"/>
                      </a:endParaRPr>
                    </a:p>
                  </a:txBody>
                  <a:tcPr marL="50800" marR="50800" marT="50800" marB="50800"/>
                </a:tc>
                <a:extLst>
                  <a:ext uri="{0D108BD9-81ED-4DB2-BD59-A6C34878D82A}">
                    <a16:rowId xmlns:a16="http://schemas.microsoft.com/office/drawing/2014/main" val="10002"/>
                  </a:ext>
                </a:extLst>
              </a:tr>
              <a:tr h="444325">
                <a:tc>
                  <a:txBody>
                    <a:bodyPr/>
                    <a:lstStyle/>
                    <a:p>
                      <a:pPr marL="0" marR="0" algn="ctr">
                        <a:lnSpc>
                          <a:spcPts val="950"/>
                        </a:lnSpc>
                        <a:spcBef>
                          <a:spcPts val="0"/>
                        </a:spcBef>
                        <a:spcAft>
                          <a:spcPts val="505"/>
                        </a:spcAft>
                      </a:pPr>
                      <a:r>
                        <a:rPr lang="en-US" sz="1600" dirty="0" smtClean="0">
                          <a:effectLst/>
                        </a:rPr>
                        <a:t>Sandy Loam [0.78]</a:t>
                      </a:r>
                      <a:endParaRPr lang="en-US" sz="1600" b="1" dirty="0">
                        <a:solidFill>
                          <a:srgbClr val="000000"/>
                        </a:solidFill>
                        <a:effectLst/>
                        <a:latin typeface="Frutiger (T1) 67 Bold Condensed"/>
                        <a:ea typeface="Calibri"/>
                        <a:cs typeface="Frutiger (T1) 67 Bold Condensed"/>
                      </a:endParaRPr>
                    </a:p>
                  </a:txBody>
                  <a:tcPr marL="50800" marR="50800" marT="50800" marB="50800"/>
                </a:tc>
                <a:tc>
                  <a:txBody>
                    <a:bodyPr/>
                    <a:lstStyle/>
                    <a:p>
                      <a:pPr marL="0" marR="0" algn="ctr">
                        <a:lnSpc>
                          <a:spcPts val="950"/>
                        </a:lnSpc>
                        <a:spcBef>
                          <a:spcPts val="0"/>
                        </a:spcBef>
                        <a:spcAft>
                          <a:spcPts val="505"/>
                        </a:spcAft>
                      </a:pPr>
                      <a:r>
                        <a:rPr lang="en-US" sz="1600" dirty="0" smtClean="0">
                          <a:effectLst/>
                        </a:rPr>
                        <a:t>0.0011</a:t>
                      </a:r>
                      <a:endParaRPr lang="en-US" sz="1600" dirty="0">
                        <a:solidFill>
                          <a:srgbClr val="000000"/>
                        </a:solidFill>
                        <a:effectLst/>
                        <a:latin typeface="Frutiger (T1) 57 Condensed"/>
                        <a:ea typeface="Calibri"/>
                        <a:cs typeface="Frutiger (T1) 57 Condensed"/>
                      </a:endParaRPr>
                    </a:p>
                  </a:txBody>
                  <a:tcPr marL="50800" marR="50800" marT="50800" marB="50800"/>
                </a:tc>
                <a:tc>
                  <a:txBody>
                    <a:bodyPr/>
                    <a:lstStyle/>
                    <a:p>
                      <a:pPr marL="0" marR="0" algn="ctr">
                        <a:lnSpc>
                          <a:spcPts val="950"/>
                        </a:lnSpc>
                        <a:spcBef>
                          <a:spcPts val="0"/>
                        </a:spcBef>
                        <a:spcAft>
                          <a:spcPts val="505"/>
                        </a:spcAft>
                      </a:pPr>
                      <a:r>
                        <a:rPr lang="en-US" sz="1600" dirty="0" smtClean="0">
                          <a:effectLst/>
                        </a:rPr>
                        <a:t>0.0004</a:t>
                      </a:r>
                      <a:endParaRPr lang="en-US" sz="1600" dirty="0">
                        <a:solidFill>
                          <a:srgbClr val="000000"/>
                        </a:solidFill>
                        <a:effectLst/>
                        <a:latin typeface="Frutiger (T1) 57 Condensed"/>
                        <a:ea typeface="Calibri"/>
                        <a:cs typeface="Frutiger (T1) 57 Condensed"/>
                      </a:endParaRPr>
                    </a:p>
                  </a:txBody>
                  <a:tcPr marL="50800" marR="50800" marT="50800" marB="50800"/>
                </a:tc>
                <a:tc>
                  <a:txBody>
                    <a:bodyPr/>
                    <a:lstStyle/>
                    <a:p>
                      <a:pPr marL="0" marR="0" algn="ctr">
                        <a:lnSpc>
                          <a:spcPts val="950"/>
                        </a:lnSpc>
                        <a:spcBef>
                          <a:spcPts val="0"/>
                        </a:spcBef>
                        <a:spcAft>
                          <a:spcPts val="505"/>
                        </a:spcAft>
                      </a:pPr>
                      <a:r>
                        <a:rPr lang="en-US" sz="1600" dirty="0" smtClean="0">
                          <a:effectLst/>
                        </a:rPr>
                        <a:t>0.0002</a:t>
                      </a:r>
                      <a:endParaRPr lang="en-US" sz="1600" dirty="0">
                        <a:solidFill>
                          <a:srgbClr val="000000"/>
                        </a:solidFill>
                        <a:effectLst/>
                        <a:latin typeface="Frutiger (T1) 57 Condensed"/>
                        <a:ea typeface="Calibri"/>
                        <a:cs typeface="Frutiger (T1) 57 Condensed"/>
                      </a:endParaRPr>
                    </a:p>
                  </a:txBody>
                  <a:tcPr marL="50800" marR="50800" marT="50800" marB="50800"/>
                </a:tc>
                <a:extLst>
                  <a:ext uri="{0D108BD9-81ED-4DB2-BD59-A6C34878D82A}">
                    <a16:rowId xmlns:a16="http://schemas.microsoft.com/office/drawing/2014/main" val="10003"/>
                  </a:ext>
                </a:extLst>
              </a:tr>
              <a:tr h="383108">
                <a:tc>
                  <a:txBody>
                    <a:bodyPr/>
                    <a:lstStyle/>
                    <a:p>
                      <a:pPr marL="0" marR="0" algn="ctr">
                        <a:lnSpc>
                          <a:spcPts val="950"/>
                        </a:lnSpc>
                        <a:spcBef>
                          <a:spcPts val="0"/>
                        </a:spcBef>
                        <a:spcAft>
                          <a:spcPts val="505"/>
                        </a:spcAft>
                      </a:pPr>
                      <a:r>
                        <a:rPr lang="en-US" sz="1600" dirty="0" smtClean="0">
                          <a:effectLst/>
                        </a:rPr>
                        <a:t>FS, Loam [0.6]</a:t>
                      </a:r>
                      <a:endParaRPr lang="en-US" sz="1600" b="1" dirty="0">
                        <a:solidFill>
                          <a:srgbClr val="000000"/>
                        </a:solidFill>
                        <a:effectLst/>
                        <a:latin typeface="Frutiger (T1) 67 Bold Condensed"/>
                        <a:ea typeface="Calibri"/>
                        <a:cs typeface="Frutiger (T1) 67 Bold Condensed"/>
                      </a:endParaRPr>
                    </a:p>
                  </a:txBody>
                  <a:tcPr marL="50800" marR="50800" marT="50800" marB="50800"/>
                </a:tc>
                <a:tc>
                  <a:txBody>
                    <a:bodyPr/>
                    <a:lstStyle/>
                    <a:p>
                      <a:pPr marL="0" marR="0" algn="ctr">
                        <a:lnSpc>
                          <a:spcPts val="950"/>
                        </a:lnSpc>
                        <a:spcBef>
                          <a:spcPts val="0"/>
                        </a:spcBef>
                        <a:spcAft>
                          <a:spcPts val="505"/>
                        </a:spcAft>
                      </a:pPr>
                      <a:r>
                        <a:rPr lang="en-US" sz="1600" dirty="0" smtClean="0">
                          <a:effectLst/>
                        </a:rPr>
                        <a:t>0.0009</a:t>
                      </a:r>
                      <a:endParaRPr lang="en-US" sz="1600" dirty="0">
                        <a:solidFill>
                          <a:srgbClr val="000000"/>
                        </a:solidFill>
                        <a:effectLst/>
                        <a:latin typeface="Frutiger (T1) 57 Condensed"/>
                        <a:ea typeface="Calibri"/>
                        <a:cs typeface="Frutiger (T1) 57 Condensed"/>
                      </a:endParaRPr>
                    </a:p>
                  </a:txBody>
                  <a:tcPr marL="50800" marR="50800" marT="50800" marB="50800"/>
                </a:tc>
                <a:tc>
                  <a:txBody>
                    <a:bodyPr/>
                    <a:lstStyle/>
                    <a:p>
                      <a:pPr marL="0" marR="0" algn="ctr">
                        <a:lnSpc>
                          <a:spcPts val="950"/>
                        </a:lnSpc>
                        <a:spcBef>
                          <a:spcPts val="0"/>
                        </a:spcBef>
                        <a:spcAft>
                          <a:spcPts val="505"/>
                        </a:spcAft>
                      </a:pPr>
                      <a:r>
                        <a:rPr lang="en-US" sz="1600" dirty="0" smtClean="0">
                          <a:effectLst/>
                        </a:rPr>
                        <a:t>0.0003</a:t>
                      </a:r>
                      <a:endParaRPr lang="en-US" sz="1600" dirty="0">
                        <a:solidFill>
                          <a:srgbClr val="000000"/>
                        </a:solidFill>
                        <a:effectLst/>
                        <a:latin typeface="Frutiger (T1) 57 Condensed"/>
                        <a:ea typeface="Calibri"/>
                        <a:cs typeface="Frutiger (T1) 57 Condensed"/>
                      </a:endParaRPr>
                    </a:p>
                  </a:txBody>
                  <a:tcPr marL="50800" marR="50800" marT="50800" marB="50800"/>
                </a:tc>
                <a:tc>
                  <a:txBody>
                    <a:bodyPr/>
                    <a:lstStyle/>
                    <a:p>
                      <a:pPr marL="0" marR="0" algn="ctr">
                        <a:lnSpc>
                          <a:spcPts val="950"/>
                        </a:lnSpc>
                        <a:spcBef>
                          <a:spcPts val="0"/>
                        </a:spcBef>
                        <a:spcAft>
                          <a:spcPts val="505"/>
                        </a:spcAft>
                      </a:pPr>
                      <a:r>
                        <a:rPr lang="en-US" sz="1600" dirty="0" smtClean="0">
                          <a:effectLst/>
                        </a:rPr>
                        <a:t>0.0001</a:t>
                      </a:r>
                      <a:endParaRPr lang="en-US" sz="1600" dirty="0">
                        <a:solidFill>
                          <a:srgbClr val="000000"/>
                        </a:solidFill>
                        <a:effectLst/>
                        <a:latin typeface="Frutiger (T1) 57 Condensed"/>
                        <a:ea typeface="Calibri"/>
                        <a:cs typeface="Frutiger (T1) 57 Condensed"/>
                      </a:endParaRPr>
                    </a:p>
                  </a:txBody>
                  <a:tcPr marL="50800" marR="50800" marT="50800" marB="50800"/>
                </a:tc>
                <a:extLst>
                  <a:ext uri="{0D108BD9-81ED-4DB2-BD59-A6C34878D82A}">
                    <a16:rowId xmlns:a16="http://schemas.microsoft.com/office/drawing/2014/main" val="10004"/>
                  </a:ext>
                </a:extLst>
              </a:tr>
              <a:tr h="383108">
                <a:tc>
                  <a:txBody>
                    <a:bodyPr/>
                    <a:lstStyle/>
                    <a:p>
                      <a:pPr marL="0" marR="0" algn="ctr">
                        <a:lnSpc>
                          <a:spcPts val="950"/>
                        </a:lnSpc>
                        <a:spcBef>
                          <a:spcPts val="0"/>
                        </a:spcBef>
                        <a:spcAft>
                          <a:spcPts val="505"/>
                        </a:spcAft>
                      </a:pPr>
                      <a:r>
                        <a:rPr lang="en-US" sz="1600" dirty="0" smtClean="0">
                          <a:effectLst/>
                        </a:rPr>
                        <a:t>Silt Loam [0.5]</a:t>
                      </a:r>
                      <a:endParaRPr lang="en-US" sz="1600" b="1" dirty="0">
                        <a:solidFill>
                          <a:srgbClr val="000000"/>
                        </a:solidFill>
                        <a:effectLst/>
                        <a:latin typeface="Frutiger (T1) 67 Bold Condensed"/>
                        <a:ea typeface="Calibri"/>
                        <a:cs typeface="Frutiger (T1) 67 Bold Condensed"/>
                      </a:endParaRPr>
                    </a:p>
                  </a:txBody>
                  <a:tcPr marL="50800" marR="50800" marT="50800" marB="50800"/>
                </a:tc>
                <a:tc>
                  <a:txBody>
                    <a:bodyPr/>
                    <a:lstStyle/>
                    <a:p>
                      <a:pPr marL="0" marR="0" algn="ctr">
                        <a:lnSpc>
                          <a:spcPts val="950"/>
                        </a:lnSpc>
                        <a:spcBef>
                          <a:spcPts val="0"/>
                        </a:spcBef>
                        <a:spcAft>
                          <a:spcPts val="505"/>
                        </a:spcAft>
                      </a:pPr>
                      <a:r>
                        <a:rPr lang="en-US" sz="1600" dirty="0" smtClean="0">
                          <a:effectLst/>
                        </a:rPr>
                        <a:t>0.0007</a:t>
                      </a:r>
                      <a:endParaRPr lang="en-US" sz="1600" dirty="0">
                        <a:solidFill>
                          <a:srgbClr val="000000"/>
                        </a:solidFill>
                        <a:effectLst/>
                        <a:latin typeface="Frutiger (T1) 57 Condensed"/>
                        <a:ea typeface="Calibri"/>
                        <a:cs typeface="Frutiger (T1) 57 Condensed"/>
                      </a:endParaRPr>
                    </a:p>
                  </a:txBody>
                  <a:tcPr marL="50800" marR="50800" marT="50800" marB="50800"/>
                </a:tc>
                <a:tc>
                  <a:txBody>
                    <a:bodyPr/>
                    <a:lstStyle/>
                    <a:p>
                      <a:pPr marL="0" marR="0" algn="ctr">
                        <a:lnSpc>
                          <a:spcPts val="950"/>
                        </a:lnSpc>
                        <a:spcBef>
                          <a:spcPts val="0"/>
                        </a:spcBef>
                        <a:spcAft>
                          <a:spcPts val="505"/>
                        </a:spcAft>
                      </a:pPr>
                      <a:r>
                        <a:rPr lang="en-US" sz="1600" dirty="0" smtClean="0">
                          <a:effectLst/>
                        </a:rPr>
                        <a:t>0.0003</a:t>
                      </a:r>
                      <a:endParaRPr lang="en-US" sz="1600" dirty="0">
                        <a:solidFill>
                          <a:srgbClr val="000000"/>
                        </a:solidFill>
                        <a:effectLst/>
                        <a:latin typeface="Frutiger (T1) 57 Condensed"/>
                        <a:ea typeface="Calibri"/>
                        <a:cs typeface="Frutiger (T1) 57 Condensed"/>
                      </a:endParaRPr>
                    </a:p>
                  </a:txBody>
                  <a:tcPr marL="50800" marR="50800" marT="50800" marB="50800"/>
                </a:tc>
                <a:tc>
                  <a:txBody>
                    <a:bodyPr/>
                    <a:lstStyle/>
                    <a:p>
                      <a:pPr marL="0" marR="0" indent="0" algn="ctr" defTabSz="914400" rtl="0" eaLnBrk="1" fontAlgn="auto" latinLnBrk="0" hangingPunct="1">
                        <a:lnSpc>
                          <a:spcPts val="950"/>
                        </a:lnSpc>
                        <a:spcBef>
                          <a:spcPts val="0"/>
                        </a:spcBef>
                        <a:spcAft>
                          <a:spcPts val="505"/>
                        </a:spcAft>
                        <a:buClrTx/>
                        <a:buSzTx/>
                        <a:buFontTx/>
                        <a:buNone/>
                        <a:tabLst/>
                        <a:defRPr/>
                      </a:pPr>
                      <a:r>
                        <a:rPr lang="en-US" sz="1600" dirty="0" smtClean="0">
                          <a:effectLst/>
                        </a:rPr>
                        <a:t>0.0001</a:t>
                      </a:r>
                      <a:endParaRPr lang="en-US" sz="1600" dirty="0" smtClean="0">
                        <a:solidFill>
                          <a:srgbClr val="000000"/>
                        </a:solidFill>
                        <a:effectLst/>
                        <a:latin typeface="Frutiger (T1) 57 Condensed"/>
                        <a:ea typeface="Calibri"/>
                        <a:cs typeface="Frutiger (T1) 57 Condensed"/>
                      </a:endParaRPr>
                    </a:p>
                  </a:txBody>
                  <a:tcPr marL="50800" marR="50800" marT="50800" marB="50800"/>
                </a:tc>
                <a:extLst>
                  <a:ext uri="{0D108BD9-81ED-4DB2-BD59-A6C34878D82A}">
                    <a16:rowId xmlns:a16="http://schemas.microsoft.com/office/drawing/2014/main" val="10005"/>
                  </a:ext>
                </a:extLst>
              </a:tr>
              <a:tr h="444325">
                <a:tc>
                  <a:txBody>
                    <a:bodyPr/>
                    <a:lstStyle/>
                    <a:p>
                      <a:pPr marL="0" marR="0" algn="ctr">
                        <a:lnSpc>
                          <a:spcPts val="950"/>
                        </a:lnSpc>
                        <a:spcBef>
                          <a:spcPts val="0"/>
                        </a:spcBef>
                        <a:spcAft>
                          <a:spcPts val="505"/>
                        </a:spcAft>
                      </a:pPr>
                      <a:r>
                        <a:rPr lang="en-US" sz="1600" dirty="0" smtClean="0">
                          <a:effectLst/>
                        </a:rPr>
                        <a:t>Clay Loam [0.45]</a:t>
                      </a:r>
                      <a:endParaRPr lang="en-US" sz="1600" b="1" dirty="0">
                        <a:solidFill>
                          <a:srgbClr val="000000"/>
                        </a:solidFill>
                        <a:effectLst/>
                        <a:latin typeface="Frutiger (T1) 67 Bold Condensed"/>
                        <a:ea typeface="Calibri"/>
                        <a:cs typeface="Frutiger (T1) 67 Bold Condensed"/>
                      </a:endParaRPr>
                    </a:p>
                  </a:txBody>
                  <a:tcPr marL="50800" marR="50800" marT="50800" marB="50800"/>
                </a:tc>
                <a:tc>
                  <a:txBody>
                    <a:bodyPr/>
                    <a:lstStyle/>
                    <a:p>
                      <a:pPr marL="0" marR="0" algn="ctr">
                        <a:lnSpc>
                          <a:spcPts val="950"/>
                        </a:lnSpc>
                        <a:spcBef>
                          <a:spcPts val="0"/>
                        </a:spcBef>
                        <a:spcAft>
                          <a:spcPts val="505"/>
                        </a:spcAft>
                      </a:pPr>
                      <a:r>
                        <a:rPr lang="en-US" sz="1600" dirty="0" smtClean="0">
                          <a:effectLst/>
                        </a:rPr>
                        <a:t>0.0006</a:t>
                      </a:r>
                      <a:endParaRPr lang="en-US" sz="1600" dirty="0">
                        <a:solidFill>
                          <a:srgbClr val="000000"/>
                        </a:solidFill>
                        <a:effectLst/>
                        <a:latin typeface="Frutiger (T1) 57 Condensed"/>
                        <a:ea typeface="Calibri"/>
                        <a:cs typeface="Frutiger (T1) 57 Condensed"/>
                      </a:endParaRPr>
                    </a:p>
                  </a:txBody>
                  <a:tcPr marL="50800" marR="50800" marT="50800" marB="50800"/>
                </a:tc>
                <a:tc>
                  <a:txBody>
                    <a:bodyPr/>
                    <a:lstStyle/>
                    <a:p>
                      <a:pPr marL="0" marR="0" algn="ctr">
                        <a:lnSpc>
                          <a:spcPts val="950"/>
                        </a:lnSpc>
                        <a:spcBef>
                          <a:spcPts val="0"/>
                        </a:spcBef>
                        <a:spcAft>
                          <a:spcPts val="505"/>
                        </a:spcAft>
                      </a:pPr>
                      <a:r>
                        <a:rPr lang="en-US" sz="1600" dirty="0" smtClean="0">
                          <a:effectLst/>
                        </a:rPr>
                        <a:t>0.0002</a:t>
                      </a:r>
                      <a:endParaRPr lang="en-US" sz="1600" dirty="0">
                        <a:solidFill>
                          <a:srgbClr val="000000"/>
                        </a:solidFill>
                        <a:effectLst/>
                        <a:latin typeface="Frutiger (T1) 57 Condensed"/>
                        <a:ea typeface="Calibri"/>
                        <a:cs typeface="Frutiger (T1) 57 Condensed"/>
                      </a:endParaRPr>
                    </a:p>
                  </a:txBody>
                  <a:tcPr marL="50800" marR="50800" marT="50800" marB="50800"/>
                </a:tc>
                <a:tc>
                  <a:txBody>
                    <a:bodyPr/>
                    <a:lstStyle/>
                    <a:p>
                      <a:pPr marL="0" marR="0" algn="ctr">
                        <a:lnSpc>
                          <a:spcPts val="950"/>
                        </a:lnSpc>
                        <a:spcBef>
                          <a:spcPts val="0"/>
                        </a:spcBef>
                        <a:spcAft>
                          <a:spcPts val="505"/>
                        </a:spcAft>
                      </a:pPr>
                      <a:r>
                        <a:rPr lang="en-US" sz="1600" dirty="0" smtClean="0">
                          <a:effectLst/>
                        </a:rPr>
                        <a:t>0.0001</a:t>
                      </a:r>
                      <a:endParaRPr lang="en-US" sz="1600" dirty="0">
                        <a:solidFill>
                          <a:srgbClr val="000000"/>
                        </a:solidFill>
                        <a:effectLst/>
                        <a:latin typeface="Frutiger (T1) 57 Condensed"/>
                        <a:ea typeface="Calibri"/>
                        <a:cs typeface="Frutiger (T1) 57 Condensed"/>
                      </a:endParaRPr>
                    </a:p>
                  </a:txBody>
                  <a:tcPr marL="50800" marR="50800" marT="50800" marB="50800"/>
                </a:tc>
                <a:extLst>
                  <a:ext uri="{0D108BD9-81ED-4DB2-BD59-A6C34878D82A}">
                    <a16:rowId xmlns:a16="http://schemas.microsoft.com/office/drawing/2014/main" val="10006"/>
                  </a:ext>
                </a:extLst>
              </a:tr>
            </a:tbl>
          </a:graphicData>
        </a:graphic>
      </p:graphicFrame>
      <p:sp>
        <p:nvSpPr>
          <p:cNvPr id="8" name="Rectangle 7"/>
          <p:cNvSpPr/>
          <p:nvPr/>
        </p:nvSpPr>
        <p:spPr>
          <a:xfrm>
            <a:off x="5871042" y="2438504"/>
            <a:ext cx="1955985"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0.003</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8928010" y="4805187"/>
            <a:ext cx="1955985"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0.002</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ight Arrow 9"/>
          <p:cNvSpPr/>
          <p:nvPr/>
        </p:nvSpPr>
        <p:spPr>
          <a:xfrm>
            <a:off x="2124904" y="5486201"/>
            <a:ext cx="978408" cy="484632"/>
          </a:xfrm>
          <a:prstGeom prst="rightArrow">
            <a:avLst/>
          </a:prstGeom>
          <a:solidFill>
            <a:schemeClr val="tx2">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47954" y="1964306"/>
            <a:ext cx="3202160"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Too High</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3" name="Rectangle 12"/>
          <p:cNvSpPr/>
          <p:nvPr/>
        </p:nvSpPr>
        <p:spPr>
          <a:xfrm>
            <a:off x="8304923" y="5266852"/>
            <a:ext cx="3202160"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Too High</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402262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ircle(in)">
                                      <p:cBhvr>
                                        <p:cTn id="33" dur="2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circle(in)">
                                      <p:cBhvr>
                                        <p:cTn id="38" dur="2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animBg="1"/>
      <p:bldP spid="11"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Content Placeholder 2"/>
          <p:cNvSpPr>
            <a:spLocks noGrp="1"/>
          </p:cNvSpPr>
          <p:nvPr>
            <p:ph idx="1"/>
          </p:nvPr>
        </p:nvSpPr>
        <p:spPr>
          <a:xfrm>
            <a:off x="1674043" y="1905000"/>
            <a:ext cx="8915400" cy="3777622"/>
          </a:xfrm>
        </p:spPr>
        <p:txBody>
          <a:bodyPr/>
          <a:lstStyle/>
          <a:p>
            <a:r>
              <a:rPr lang="en-US" sz="5400" dirty="0" smtClean="0"/>
              <a:t>More Area</a:t>
            </a:r>
          </a:p>
          <a:p>
            <a:r>
              <a:rPr lang="en-US" sz="5400" dirty="0" smtClean="0"/>
              <a:t># of BOD</a:t>
            </a:r>
            <a:r>
              <a:rPr lang="en-US" dirty="0" smtClean="0"/>
              <a:t>5</a:t>
            </a:r>
            <a:r>
              <a:rPr lang="en-US" sz="5400" dirty="0" smtClean="0"/>
              <a:t> ÷ SOLR</a:t>
            </a:r>
          </a:p>
          <a:p>
            <a:r>
              <a:rPr lang="en-US" sz="5400" dirty="0" smtClean="0"/>
              <a:t>5.6 </a:t>
            </a:r>
            <a:r>
              <a:rPr lang="en-US" sz="5400" dirty="0"/>
              <a:t>÷ </a:t>
            </a:r>
            <a:r>
              <a:rPr lang="en-US" sz="5400" dirty="0" smtClean="0"/>
              <a:t>0.0009 #/</a:t>
            </a:r>
            <a:r>
              <a:rPr lang="en-US" sz="5400" dirty="0" err="1" smtClean="0"/>
              <a:t>sqft</a:t>
            </a:r>
            <a:r>
              <a:rPr lang="en-US" sz="5400" dirty="0" smtClean="0"/>
              <a:t>=</a:t>
            </a:r>
          </a:p>
          <a:p>
            <a:r>
              <a:rPr lang="en-US" sz="5400" dirty="0" smtClean="0"/>
              <a:t>Pretreatment</a:t>
            </a:r>
            <a:endParaRPr lang="en-US" sz="5400" dirty="0"/>
          </a:p>
          <a:p>
            <a:endParaRPr lang="en-US" dirty="0"/>
          </a:p>
        </p:txBody>
      </p:sp>
      <p:sp>
        <p:nvSpPr>
          <p:cNvPr id="4" name="Rectangle 3"/>
          <p:cNvSpPr/>
          <p:nvPr/>
        </p:nvSpPr>
        <p:spPr>
          <a:xfrm>
            <a:off x="8793313" y="3793811"/>
            <a:ext cx="3398687"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6,222 </a:t>
            </a:r>
            <a:r>
              <a:rPr lang="en-U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sqft</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16128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8255" y="528610"/>
            <a:ext cx="10877313" cy="1609344"/>
          </a:xfrm>
        </p:spPr>
        <p:txBody>
          <a:bodyPr>
            <a:noAutofit/>
          </a:bodyPr>
          <a:lstStyle/>
          <a:p>
            <a:r>
              <a:rPr lang="en-US" sz="6000" kern="1200" cap="all" baseline="0" dirty="0" smtClean="0">
                <a:blipFill dpi="0" rotWithShape="1">
                  <a:blip r:embed="rId2"/>
                  <a:srcRect/>
                  <a:tile tx="6350" ty="-127000" sx="65000" sy="64000" flip="none" algn="tl"/>
                </a:blipFill>
                <a:effectLst/>
                <a:latin typeface="+mj-lt"/>
                <a:ea typeface="+mj-ea"/>
                <a:cs typeface="+mj-cs"/>
              </a:rPr>
              <a:t>Sizing Issues~ Solutions</a:t>
            </a:r>
            <a:endParaRPr lang="en-US" sz="1800" dirty="0"/>
          </a:p>
        </p:txBody>
      </p:sp>
      <p:sp>
        <p:nvSpPr>
          <p:cNvPr id="6" name="Content Placeholder 5"/>
          <p:cNvSpPr>
            <a:spLocks noGrp="1"/>
          </p:cNvSpPr>
          <p:nvPr>
            <p:ph idx="1"/>
          </p:nvPr>
        </p:nvSpPr>
        <p:spPr/>
        <p:txBody>
          <a:bodyPr>
            <a:normAutofit fontScale="92500" lnSpcReduction="20000"/>
          </a:bodyPr>
          <a:lstStyle/>
          <a:p>
            <a:r>
              <a:rPr lang="en-US" sz="5400" dirty="0" smtClean="0"/>
              <a:t>Backward Design</a:t>
            </a:r>
          </a:p>
          <a:p>
            <a:pPr lvl="1"/>
            <a:r>
              <a:rPr lang="en-US" sz="5200" dirty="0" smtClean="0"/>
              <a:t>Area Limited</a:t>
            </a:r>
          </a:p>
          <a:p>
            <a:pPr lvl="1"/>
            <a:r>
              <a:rPr lang="en-US" sz="5200" dirty="0" smtClean="0"/>
              <a:t>Contour Limited</a:t>
            </a:r>
          </a:p>
          <a:p>
            <a:pPr lvl="1"/>
            <a:r>
              <a:rPr lang="en-US" sz="5200" dirty="0" smtClean="0"/>
              <a:t>Treatable Design flow</a:t>
            </a:r>
          </a:p>
          <a:p>
            <a:pPr lvl="2"/>
            <a:r>
              <a:rPr lang="en-US" sz="5000" i="1" dirty="0" smtClean="0"/>
              <a:t>Flow equalization</a:t>
            </a:r>
          </a:p>
        </p:txBody>
      </p:sp>
    </p:spTree>
    <p:extLst>
      <p:ext uri="{BB962C8B-B14F-4D97-AF65-F5344CB8AC3E}">
        <p14:creationId xmlns:p14="http://schemas.microsoft.com/office/powerpoint/2010/main" val="13371754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CLR Example~ Good Site</a:t>
            </a:r>
            <a:endParaRPr lang="en-US" dirty="0"/>
          </a:p>
        </p:txBody>
      </p:sp>
      <p:sp>
        <p:nvSpPr>
          <p:cNvPr id="3" name="Content Placeholder 2"/>
          <p:cNvSpPr>
            <a:spLocks noGrp="1"/>
          </p:cNvSpPr>
          <p:nvPr>
            <p:ph idx="1"/>
          </p:nvPr>
        </p:nvSpPr>
        <p:spPr>
          <a:xfrm>
            <a:off x="1831957" y="1643402"/>
            <a:ext cx="10058400" cy="4050792"/>
          </a:xfrm>
        </p:spPr>
        <p:txBody>
          <a:bodyPr>
            <a:normAutofit fontScale="92500"/>
          </a:bodyPr>
          <a:lstStyle/>
          <a:p>
            <a:r>
              <a:rPr lang="en-US" sz="3600" dirty="0" smtClean="0"/>
              <a:t>Good site with only a 40’ contour available</a:t>
            </a:r>
          </a:p>
          <a:p>
            <a:r>
              <a:rPr lang="en-US" sz="3600" dirty="0" smtClean="0"/>
              <a:t>Recommended CLR = 12 </a:t>
            </a:r>
            <a:r>
              <a:rPr lang="en-US" sz="3600" dirty="0" err="1" smtClean="0"/>
              <a:t>gpd</a:t>
            </a:r>
            <a:r>
              <a:rPr lang="en-US" sz="3600" dirty="0" smtClean="0"/>
              <a:t>/</a:t>
            </a:r>
            <a:r>
              <a:rPr lang="en-US" sz="3600" dirty="0" err="1" smtClean="0"/>
              <a:t>ft</a:t>
            </a:r>
            <a:endParaRPr lang="en-US" sz="3600" dirty="0" smtClean="0"/>
          </a:p>
          <a:p>
            <a:r>
              <a:rPr lang="en-US" sz="3600" dirty="0" smtClean="0"/>
              <a:t>Design flow = Contour length x CLR</a:t>
            </a:r>
          </a:p>
          <a:p>
            <a:r>
              <a:rPr lang="en-US" sz="3600" dirty="0"/>
              <a:t>Design flow = </a:t>
            </a:r>
            <a:r>
              <a:rPr lang="en-US" sz="3600" dirty="0" smtClean="0"/>
              <a:t>40 </a:t>
            </a:r>
            <a:r>
              <a:rPr lang="en-US" sz="3600" dirty="0" err="1" smtClean="0"/>
              <a:t>ft</a:t>
            </a:r>
            <a:r>
              <a:rPr lang="en-US" sz="3600" dirty="0" smtClean="0"/>
              <a:t> x 12 </a:t>
            </a:r>
            <a:r>
              <a:rPr lang="en-US" sz="3600" dirty="0" err="1" smtClean="0"/>
              <a:t>gpd</a:t>
            </a:r>
            <a:r>
              <a:rPr lang="en-US" sz="3600" dirty="0" smtClean="0"/>
              <a:t>/</a:t>
            </a:r>
            <a:r>
              <a:rPr lang="en-US" sz="3600" dirty="0" err="1" smtClean="0"/>
              <a:t>ft</a:t>
            </a:r>
            <a:endParaRPr lang="en-US" sz="3600" dirty="0"/>
          </a:p>
          <a:p>
            <a:r>
              <a:rPr lang="en-US" sz="3600" dirty="0" smtClean="0"/>
              <a:t>Timer setting = 70% of Design flow</a:t>
            </a:r>
          </a:p>
          <a:p>
            <a:r>
              <a:rPr lang="en-US" sz="3600" dirty="0"/>
              <a:t>Timer setting = </a:t>
            </a:r>
            <a:r>
              <a:rPr lang="en-US" sz="3600" dirty="0" err="1" smtClean="0"/>
              <a:t>gpd</a:t>
            </a:r>
            <a:r>
              <a:rPr lang="en-US" sz="3600" dirty="0" smtClean="0"/>
              <a:t> x .7 [70%]</a:t>
            </a:r>
            <a:endParaRPr lang="en-US" sz="3600" dirty="0"/>
          </a:p>
        </p:txBody>
      </p:sp>
      <p:sp>
        <p:nvSpPr>
          <p:cNvPr id="4" name="Rectangle 3"/>
          <p:cNvSpPr/>
          <p:nvPr/>
        </p:nvSpPr>
        <p:spPr>
          <a:xfrm>
            <a:off x="9052113" y="3337932"/>
            <a:ext cx="2940228"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480 </a:t>
            </a:r>
            <a:r>
              <a:rPr lang="en-US" sz="54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gpd</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Rectangle 4"/>
          <p:cNvSpPr/>
          <p:nvPr/>
        </p:nvSpPr>
        <p:spPr>
          <a:xfrm>
            <a:off x="8950130" y="4770864"/>
            <a:ext cx="2940228"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336 </a:t>
            </a:r>
            <a:r>
              <a:rPr lang="en-US" sz="54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gpd</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86489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r>
              <a:rPr lang="en-US" baseline="0" dirty="0" smtClean="0"/>
              <a:t> Ugly Site</a:t>
            </a:r>
            <a:endParaRPr lang="en-US" dirty="0"/>
          </a:p>
        </p:txBody>
      </p:sp>
      <p:sp>
        <p:nvSpPr>
          <p:cNvPr id="9" name="Rectangle 8"/>
          <p:cNvSpPr/>
          <p:nvPr/>
        </p:nvSpPr>
        <p:spPr>
          <a:xfrm>
            <a:off x="999894" y="1967221"/>
            <a:ext cx="10128354" cy="3785652"/>
          </a:xfrm>
          <a:prstGeom prst="rect">
            <a:avLst/>
          </a:prstGeom>
        </p:spPr>
        <p:txBody>
          <a:bodyPr wrap="square">
            <a:spAutoFit/>
          </a:bodyPr>
          <a:lstStyle/>
          <a:p>
            <a:r>
              <a:rPr lang="en-US" sz="4000" dirty="0" smtClean="0"/>
              <a:t>Ugly </a:t>
            </a:r>
            <a:r>
              <a:rPr lang="en-US" sz="4000" dirty="0"/>
              <a:t>site with only a 40’ contour available</a:t>
            </a:r>
          </a:p>
          <a:p>
            <a:r>
              <a:rPr lang="en-US" sz="4000" dirty="0"/>
              <a:t>Recommended CLR = </a:t>
            </a:r>
            <a:r>
              <a:rPr lang="en-US" sz="4000" dirty="0" smtClean="0"/>
              <a:t>6 </a:t>
            </a:r>
            <a:r>
              <a:rPr lang="en-US" sz="4000" dirty="0" err="1"/>
              <a:t>gpd</a:t>
            </a:r>
            <a:r>
              <a:rPr lang="en-US" sz="4000" dirty="0"/>
              <a:t>/</a:t>
            </a:r>
            <a:r>
              <a:rPr lang="en-US" sz="4000" dirty="0" err="1"/>
              <a:t>ft</a:t>
            </a:r>
            <a:endParaRPr lang="en-US" sz="4000" dirty="0"/>
          </a:p>
          <a:p>
            <a:r>
              <a:rPr lang="en-US" sz="4000" dirty="0"/>
              <a:t>Design flow = Contour length x CLR</a:t>
            </a:r>
          </a:p>
          <a:p>
            <a:r>
              <a:rPr lang="en-US" sz="4000" dirty="0"/>
              <a:t>Design flow = 40 </a:t>
            </a:r>
            <a:r>
              <a:rPr lang="en-US" sz="4000" dirty="0" err="1"/>
              <a:t>ft</a:t>
            </a:r>
            <a:r>
              <a:rPr lang="en-US" sz="4000" dirty="0"/>
              <a:t> x </a:t>
            </a:r>
            <a:r>
              <a:rPr lang="en-US" sz="4000" dirty="0" smtClean="0"/>
              <a:t>6 </a:t>
            </a:r>
            <a:r>
              <a:rPr lang="en-US" sz="4000" dirty="0" err="1"/>
              <a:t>gpd</a:t>
            </a:r>
            <a:r>
              <a:rPr lang="en-US" sz="4000" dirty="0"/>
              <a:t>/</a:t>
            </a:r>
            <a:r>
              <a:rPr lang="en-US" sz="4000" dirty="0" err="1"/>
              <a:t>ft</a:t>
            </a:r>
            <a:endParaRPr lang="en-US" sz="4000" dirty="0"/>
          </a:p>
          <a:p>
            <a:r>
              <a:rPr lang="en-US" sz="4000" dirty="0"/>
              <a:t>Timer setting = 70% of Design flow</a:t>
            </a:r>
          </a:p>
          <a:p>
            <a:r>
              <a:rPr lang="en-US" sz="4000" dirty="0"/>
              <a:t>Timer setting = </a:t>
            </a:r>
            <a:r>
              <a:rPr lang="en-US" sz="4000" dirty="0" err="1"/>
              <a:t>gpd</a:t>
            </a:r>
            <a:r>
              <a:rPr lang="en-US" sz="4000" dirty="0"/>
              <a:t> x .7 [70%]</a:t>
            </a:r>
          </a:p>
        </p:txBody>
      </p:sp>
      <p:sp>
        <p:nvSpPr>
          <p:cNvPr id="10" name="Rectangle 9"/>
          <p:cNvSpPr/>
          <p:nvPr/>
        </p:nvSpPr>
        <p:spPr>
          <a:xfrm>
            <a:off x="6257059" y="991505"/>
            <a:ext cx="5703934"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Perc rate 133 </a:t>
            </a:r>
            <a:r>
              <a:rPr lang="en-US" sz="54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mpi</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Rectangle 4"/>
          <p:cNvSpPr/>
          <p:nvPr/>
        </p:nvSpPr>
        <p:spPr>
          <a:xfrm>
            <a:off x="9122749" y="4372327"/>
            <a:ext cx="2940228" cy="923330"/>
          </a:xfrm>
          <a:prstGeom prst="rect">
            <a:avLst/>
          </a:prstGeom>
          <a:noFill/>
        </p:spPr>
        <p:txBody>
          <a:bodyPr wrap="none" lIns="91440" tIns="45720" rIns="91440" bIns="45720">
            <a:spAutoFit/>
          </a:bodyPr>
          <a:lstStyle/>
          <a:p>
            <a:pPr algn="ctr"/>
            <a:r>
              <a:rPr lang="en-US"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24</a:t>
            </a: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0 </a:t>
            </a:r>
            <a:r>
              <a:rPr lang="en-US" sz="54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gpd</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Rectangle 5"/>
          <p:cNvSpPr/>
          <p:nvPr/>
        </p:nvSpPr>
        <p:spPr>
          <a:xfrm>
            <a:off x="9020766" y="5805259"/>
            <a:ext cx="2940228"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170 </a:t>
            </a:r>
            <a:r>
              <a:rPr lang="en-US" sz="54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gpd</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84759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Limited width</a:t>
            </a:r>
            <a:endParaRPr lang="en-US" dirty="0"/>
          </a:p>
        </p:txBody>
      </p:sp>
      <p:sp>
        <p:nvSpPr>
          <p:cNvPr id="3" name="Content Placeholder 2"/>
          <p:cNvSpPr>
            <a:spLocks noGrp="1"/>
          </p:cNvSpPr>
          <p:nvPr>
            <p:ph idx="1"/>
          </p:nvPr>
        </p:nvSpPr>
        <p:spPr>
          <a:xfrm>
            <a:off x="2589212" y="1679309"/>
            <a:ext cx="8915400" cy="3777622"/>
          </a:xfrm>
        </p:spPr>
        <p:txBody>
          <a:bodyPr/>
          <a:lstStyle/>
          <a:p>
            <a:r>
              <a:rPr lang="en-US" sz="4000" dirty="0" smtClean="0"/>
              <a:t>5 Bedroom Type I home</a:t>
            </a:r>
          </a:p>
          <a:p>
            <a:r>
              <a:rPr lang="en-US" sz="4000" dirty="0" smtClean="0"/>
              <a:t>Site with Clay [88 </a:t>
            </a:r>
            <a:r>
              <a:rPr lang="en-US" sz="4000" dirty="0" err="1" smtClean="0"/>
              <a:t>mpi</a:t>
            </a:r>
            <a:r>
              <a:rPr lang="en-US" sz="4000" dirty="0" smtClean="0"/>
              <a:t>] and an available area of 35’ x 40’ on the site</a:t>
            </a:r>
            <a:endParaRPr lang="en-US" dirty="0"/>
          </a:p>
        </p:txBody>
      </p:sp>
      <p:sp>
        <p:nvSpPr>
          <p:cNvPr id="4" name="Down Arrow 3"/>
          <p:cNvSpPr/>
          <p:nvPr/>
        </p:nvSpPr>
        <p:spPr>
          <a:xfrm>
            <a:off x="9503761" y="471350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928145" y="4195774"/>
            <a:ext cx="4159767" cy="22185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496963" y="4119372"/>
            <a:ext cx="1192955"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35’</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Rectangle 6"/>
          <p:cNvSpPr/>
          <p:nvPr/>
        </p:nvSpPr>
        <p:spPr>
          <a:xfrm>
            <a:off x="5041005" y="4775162"/>
            <a:ext cx="1192955"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40’</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8" name="Rectangle 7"/>
          <p:cNvSpPr/>
          <p:nvPr/>
        </p:nvSpPr>
        <p:spPr>
          <a:xfrm>
            <a:off x="9896821" y="4684276"/>
            <a:ext cx="1231427"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3%</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5164771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Clay [88 </a:t>
            </a:r>
            <a:r>
              <a:rPr lang="en-US" dirty="0" err="1"/>
              <a:t>mpi</a:t>
            </a:r>
            <a:r>
              <a:rPr lang="en-US" dirty="0"/>
              <a:t>]</a:t>
            </a:r>
          </a:p>
        </p:txBody>
      </p:sp>
      <p:sp>
        <p:nvSpPr>
          <p:cNvPr id="3" name="Content Placeholder 2"/>
          <p:cNvSpPr>
            <a:spLocks noGrp="1"/>
          </p:cNvSpPr>
          <p:nvPr>
            <p:ph idx="1"/>
          </p:nvPr>
        </p:nvSpPr>
        <p:spPr>
          <a:xfrm>
            <a:off x="1069848" y="1783829"/>
            <a:ext cx="10058400" cy="4931763"/>
          </a:xfrm>
        </p:spPr>
        <p:txBody>
          <a:bodyPr>
            <a:normAutofit lnSpcReduction="10000"/>
          </a:bodyPr>
          <a:lstStyle/>
          <a:p>
            <a:r>
              <a:rPr lang="en-US" sz="4000" dirty="0" smtClean="0"/>
              <a:t>MAR~</a:t>
            </a:r>
          </a:p>
          <a:p>
            <a:r>
              <a:rPr lang="en-US" sz="4000" dirty="0" smtClean="0"/>
              <a:t>CLR = Width ÷ MAR</a:t>
            </a:r>
          </a:p>
          <a:p>
            <a:r>
              <a:rPr lang="en-US" sz="4000" dirty="0" smtClean="0"/>
              <a:t>CLR = 40’</a:t>
            </a:r>
            <a:r>
              <a:rPr lang="en-US" sz="4000" dirty="0"/>
              <a:t> </a:t>
            </a:r>
            <a:r>
              <a:rPr lang="en-US" sz="4000" dirty="0" smtClean="0"/>
              <a:t>÷ 5 </a:t>
            </a:r>
          </a:p>
          <a:p>
            <a:r>
              <a:rPr lang="en-US" sz="4000" dirty="0" smtClean="0"/>
              <a:t>System Max Flow = Length x CLR</a:t>
            </a:r>
          </a:p>
          <a:p>
            <a:r>
              <a:rPr lang="en-US" sz="4000" dirty="0"/>
              <a:t>System Max Flow = </a:t>
            </a:r>
            <a:r>
              <a:rPr lang="en-US" sz="4000" dirty="0" smtClean="0"/>
              <a:t>35’ </a:t>
            </a:r>
            <a:r>
              <a:rPr lang="en-US" sz="4000" dirty="0"/>
              <a:t>x </a:t>
            </a:r>
            <a:r>
              <a:rPr lang="en-US" sz="4000" dirty="0" smtClean="0"/>
              <a:t>8 </a:t>
            </a:r>
            <a:r>
              <a:rPr lang="en-US" sz="4000" dirty="0" err="1" smtClean="0"/>
              <a:t>gpft</a:t>
            </a:r>
            <a:endParaRPr lang="en-US" sz="4000" dirty="0" smtClean="0"/>
          </a:p>
          <a:p>
            <a:r>
              <a:rPr lang="en-US" sz="4000" dirty="0" smtClean="0"/>
              <a:t>Timer Setting = 70% of Max flow</a:t>
            </a:r>
          </a:p>
          <a:p>
            <a:r>
              <a:rPr lang="en-US" sz="4000" dirty="0"/>
              <a:t>Timer Setting = </a:t>
            </a:r>
            <a:r>
              <a:rPr lang="en-US" sz="4000" dirty="0" err="1" smtClean="0"/>
              <a:t>gpd</a:t>
            </a:r>
            <a:r>
              <a:rPr lang="en-US" sz="4000" dirty="0" smtClean="0"/>
              <a:t> x .7</a:t>
            </a:r>
            <a:endParaRPr lang="en-US" dirty="0" smtClean="0"/>
          </a:p>
          <a:p>
            <a:endParaRPr lang="en-US" dirty="0"/>
          </a:p>
        </p:txBody>
      </p:sp>
      <p:sp>
        <p:nvSpPr>
          <p:cNvPr id="4" name="Rectangle 3"/>
          <p:cNvSpPr/>
          <p:nvPr/>
        </p:nvSpPr>
        <p:spPr>
          <a:xfrm>
            <a:off x="3136255" y="1632311"/>
            <a:ext cx="732893"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5 </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Rectangle 4"/>
          <p:cNvSpPr/>
          <p:nvPr/>
        </p:nvSpPr>
        <p:spPr>
          <a:xfrm>
            <a:off x="5957763" y="2925301"/>
            <a:ext cx="2182009"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8 </a:t>
            </a:r>
            <a:r>
              <a:rPr lang="en-US" sz="54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gpft</a:t>
            </a: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Rectangle 5"/>
          <p:cNvSpPr/>
          <p:nvPr/>
        </p:nvSpPr>
        <p:spPr>
          <a:xfrm>
            <a:off x="9237344" y="4358782"/>
            <a:ext cx="2954656" cy="923330"/>
          </a:xfrm>
          <a:prstGeom prst="rect">
            <a:avLst/>
          </a:prstGeom>
          <a:noFill/>
        </p:spPr>
        <p:txBody>
          <a:bodyPr wrap="none" lIns="91440" tIns="45720" rIns="91440" bIns="45720">
            <a:spAutoFit/>
          </a:bodyPr>
          <a:lstStyle/>
          <a:p>
            <a:pPr algn="ctr"/>
            <a:r>
              <a:rPr lang="en-US"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280 </a:t>
            </a:r>
            <a:r>
              <a:rPr lang="en-US" sz="54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gpd</a:t>
            </a: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Rectangle 6"/>
          <p:cNvSpPr/>
          <p:nvPr/>
        </p:nvSpPr>
        <p:spPr>
          <a:xfrm>
            <a:off x="9307663" y="5792262"/>
            <a:ext cx="2954656"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196 </a:t>
            </a:r>
            <a:r>
              <a:rPr lang="en-US" sz="54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gpd</a:t>
            </a: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41392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ppt_x"/>
                                          </p:val>
                                        </p:tav>
                                        <p:tav tm="100000">
                                          <p:val>
                                            <p:strVal val="#ppt_x"/>
                                          </p:val>
                                        </p:tav>
                                      </p:tavLst>
                                    </p:anim>
                                    <p:anim calcmode="lin" valueType="num">
                                      <p:cBhvr additive="base">
                                        <p:cTn id="4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additive="base">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 calcmode="lin" valueType="num">
                                      <p:cBhvr additive="base">
                                        <p:cTn id="6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What are the Issues</a:t>
            </a:r>
            <a:endParaRPr lang="en-US" sz="5400" dirty="0"/>
          </a:p>
        </p:txBody>
      </p:sp>
      <p:sp>
        <p:nvSpPr>
          <p:cNvPr id="3" name="Content Placeholder 2"/>
          <p:cNvSpPr>
            <a:spLocks noGrp="1"/>
          </p:cNvSpPr>
          <p:nvPr>
            <p:ph idx="1"/>
          </p:nvPr>
        </p:nvSpPr>
        <p:spPr>
          <a:xfrm>
            <a:off x="2429330" y="1905000"/>
            <a:ext cx="8915400" cy="3777622"/>
          </a:xfrm>
        </p:spPr>
        <p:txBody>
          <a:bodyPr>
            <a:normAutofit/>
          </a:bodyPr>
          <a:lstStyle/>
          <a:p>
            <a:r>
              <a:rPr lang="en-US" dirty="0" smtClean="0"/>
              <a:t>Treatment concerns</a:t>
            </a:r>
          </a:p>
          <a:p>
            <a:r>
              <a:rPr lang="en-US" dirty="0" smtClean="0"/>
              <a:t>System operation</a:t>
            </a:r>
          </a:p>
          <a:p>
            <a:r>
              <a:rPr lang="en-US" dirty="0" smtClean="0"/>
              <a:t>System </a:t>
            </a:r>
            <a:r>
              <a:rPr lang="en-US" dirty="0" smtClean="0"/>
              <a:t>care</a:t>
            </a:r>
          </a:p>
          <a:p>
            <a:r>
              <a:rPr lang="en-US" dirty="0" smtClean="0"/>
              <a:t>Industry </a:t>
            </a:r>
            <a:r>
              <a:rPr lang="en-US" dirty="0" smtClean="0"/>
              <a:t>Changes</a:t>
            </a:r>
          </a:p>
        </p:txBody>
      </p:sp>
      <p:pic>
        <p:nvPicPr>
          <p:cNvPr id="5" name="Picture 4"/>
          <p:cNvPicPr>
            <a:picLocks noChangeAspect="1"/>
          </p:cNvPicPr>
          <p:nvPr/>
        </p:nvPicPr>
        <p:blipFill>
          <a:blip r:embed="rId2"/>
          <a:stretch>
            <a:fillRect/>
          </a:stretch>
        </p:blipFill>
        <p:spPr>
          <a:xfrm>
            <a:off x="8388395" y="2249668"/>
            <a:ext cx="3655559" cy="2927360"/>
          </a:xfrm>
          <a:prstGeom prst="rect">
            <a:avLst/>
          </a:prstGeom>
        </p:spPr>
      </p:pic>
    </p:spTree>
    <p:extLst>
      <p:ext uri="{BB962C8B-B14F-4D97-AF65-F5344CB8AC3E}">
        <p14:creationId xmlns:p14="http://schemas.microsoft.com/office/powerpoint/2010/main" val="351573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8859" y="0"/>
            <a:ext cx="4404575" cy="3303431"/>
          </a:xfrm>
          <a:prstGeom prst="rect">
            <a:avLst/>
          </a:prstGeom>
        </p:spPr>
      </p:pic>
      <p:sp>
        <p:nvSpPr>
          <p:cNvPr id="2" name="Title 1"/>
          <p:cNvSpPr>
            <a:spLocks noGrp="1"/>
          </p:cNvSpPr>
          <p:nvPr>
            <p:ph type="title"/>
          </p:nvPr>
        </p:nvSpPr>
        <p:spPr>
          <a:xfrm>
            <a:off x="2683078" y="572595"/>
            <a:ext cx="8911687" cy="1280890"/>
          </a:xfrm>
        </p:spPr>
        <p:txBody>
          <a:bodyPr>
            <a:normAutofit/>
          </a:bodyPr>
          <a:lstStyle/>
          <a:p>
            <a:r>
              <a:rPr lang="en-US" sz="6000" dirty="0" smtClean="0"/>
              <a:t>The Industry</a:t>
            </a:r>
            <a:endParaRPr lang="en-US" sz="6000" dirty="0"/>
          </a:p>
        </p:txBody>
      </p:sp>
      <p:sp>
        <p:nvSpPr>
          <p:cNvPr id="3" name="Content Placeholder 2"/>
          <p:cNvSpPr>
            <a:spLocks noGrp="1"/>
          </p:cNvSpPr>
          <p:nvPr>
            <p:ph idx="1"/>
          </p:nvPr>
        </p:nvSpPr>
        <p:spPr>
          <a:xfrm>
            <a:off x="2587925" y="2139593"/>
            <a:ext cx="8915400" cy="3777622"/>
          </a:xfrm>
        </p:spPr>
        <p:txBody>
          <a:bodyPr>
            <a:normAutofit fontScale="92500" lnSpcReduction="20000"/>
          </a:bodyPr>
          <a:lstStyle/>
          <a:p>
            <a:r>
              <a:rPr lang="en-US" sz="4800" b="1" dirty="0" smtClean="0"/>
              <a:t>Unknowns</a:t>
            </a:r>
          </a:p>
          <a:p>
            <a:pPr lvl="1"/>
            <a:r>
              <a:rPr lang="en-US" sz="3600" dirty="0" smtClean="0"/>
              <a:t>MRSA Bacteria</a:t>
            </a:r>
          </a:p>
          <a:p>
            <a:r>
              <a:rPr lang="en-US" sz="4800" b="1" dirty="0" smtClean="0"/>
              <a:t>Current practices</a:t>
            </a:r>
          </a:p>
          <a:p>
            <a:pPr lvl="1"/>
            <a:r>
              <a:rPr lang="en-US" sz="3600" dirty="0" smtClean="0"/>
              <a:t>Land Application</a:t>
            </a:r>
          </a:p>
          <a:p>
            <a:r>
              <a:rPr lang="en-US" sz="4800" b="1" dirty="0" smtClean="0"/>
              <a:t>Business Transition</a:t>
            </a:r>
          </a:p>
          <a:p>
            <a:pPr lvl="1"/>
            <a:r>
              <a:rPr lang="en-US" sz="4400" dirty="0" smtClean="0"/>
              <a:t>Work force age</a:t>
            </a:r>
            <a:endParaRPr lang="en-US" sz="4400" dirty="0"/>
          </a:p>
        </p:txBody>
      </p:sp>
    </p:spTree>
    <p:extLst>
      <p:ext uri="{BB962C8B-B14F-4D97-AF65-F5344CB8AC3E}">
        <p14:creationId xmlns:p14="http://schemas.microsoft.com/office/powerpoint/2010/main" val="415311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Safety</a:t>
            </a:r>
            <a:endParaRPr lang="en-US" sz="6000" dirty="0"/>
          </a:p>
        </p:txBody>
      </p:sp>
      <p:sp>
        <p:nvSpPr>
          <p:cNvPr id="3" name="Content Placeholder 2"/>
          <p:cNvSpPr>
            <a:spLocks noGrp="1"/>
          </p:cNvSpPr>
          <p:nvPr>
            <p:ph idx="1"/>
          </p:nvPr>
        </p:nvSpPr>
        <p:spPr/>
        <p:txBody>
          <a:bodyPr>
            <a:normAutofit lnSpcReduction="10000"/>
          </a:bodyPr>
          <a:lstStyle/>
          <a:p>
            <a:r>
              <a:rPr lang="en-US" dirty="0" smtClean="0"/>
              <a:t>OSHA</a:t>
            </a:r>
          </a:p>
          <a:p>
            <a:pPr lvl="1"/>
            <a:r>
              <a:rPr lang="en-US" dirty="0" smtClean="0"/>
              <a:t>Excavation focus</a:t>
            </a:r>
          </a:p>
          <a:p>
            <a:r>
              <a:rPr lang="en-US" dirty="0" smtClean="0"/>
              <a:t>Pathogens</a:t>
            </a:r>
          </a:p>
          <a:p>
            <a:r>
              <a:rPr lang="en-US" dirty="0" smtClean="0"/>
              <a:t>MRSA</a:t>
            </a:r>
          </a:p>
          <a:p>
            <a:pPr lvl="1"/>
            <a:r>
              <a:rPr lang="en-US" dirty="0"/>
              <a:t>Methicillin-resistant Staphylococcus </a:t>
            </a:r>
            <a:r>
              <a:rPr lang="en-US" dirty="0" smtClean="0"/>
              <a:t>aureus</a:t>
            </a:r>
          </a:p>
          <a:p>
            <a:pPr lvl="1"/>
            <a:r>
              <a:rPr lang="en-US" dirty="0" smtClean="0"/>
              <a:t>Anti-biotic Resistant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0204" y="1264555"/>
            <a:ext cx="2533650" cy="1685925"/>
          </a:xfrm>
          <a:prstGeom prst="rect">
            <a:avLst/>
          </a:prstGeom>
        </p:spPr>
      </p:pic>
    </p:spTree>
    <p:extLst>
      <p:ext uri="{BB962C8B-B14F-4D97-AF65-F5344CB8AC3E}">
        <p14:creationId xmlns:p14="http://schemas.microsoft.com/office/powerpoint/2010/main" val="22346904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Today’s Regulations</a:t>
            </a:r>
            <a:endParaRPr lang="en-US" sz="6600" dirty="0"/>
          </a:p>
        </p:txBody>
      </p:sp>
      <p:sp>
        <p:nvSpPr>
          <p:cNvPr id="3" name="Content Placeholder 2"/>
          <p:cNvSpPr>
            <a:spLocks noGrp="1"/>
          </p:cNvSpPr>
          <p:nvPr>
            <p:ph idx="1"/>
          </p:nvPr>
        </p:nvSpPr>
        <p:spPr>
          <a:xfrm>
            <a:off x="2589212" y="2133599"/>
            <a:ext cx="8915400" cy="4384767"/>
          </a:xfrm>
        </p:spPr>
        <p:txBody>
          <a:bodyPr>
            <a:normAutofit/>
          </a:bodyPr>
          <a:lstStyle/>
          <a:p>
            <a:r>
              <a:rPr lang="en-US" sz="5400" dirty="0" smtClean="0"/>
              <a:t>Relationships</a:t>
            </a:r>
          </a:p>
          <a:p>
            <a:r>
              <a:rPr lang="en-US" sz="5400" dirty="0" smtClean="0"/>
              <a:t>Understanding</a:t>
            </a:r>
          </a:p>
          <a:p>
            <a:pPr lvl="1"/>
            <a:r>
              <a:rPr lang="en-US" sz="4200" dirty="0" smtClean="0"/>
              <a:t>Two </a:t>
            </a:r>
            <a:r>
              <a:rPr lang="en-US" sz="4200" dirty="0" smtClean="0"/>
              <a:t>Parties</a:t>
            </a:r>
            <a:br>
              <a:rPr lang="en-US" sz="4200" dirty="0" smtClean="0"/>
            </a:br>
            <a:endParaRPr lang="en-US" sz="4200" dirty="0" smtClean="0"/>
          </a:p>
          <a:p>
            <a:r>
              <a:rPr lang="en-US" sz="5400" dirty="0" smtClean="0"/>
              <a:t>Moving forward</a:t>
            </a:r>
            <a:endParaRPr lang="en-US" sz="5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5426" y="2174560"/>
            <a:ext cx="3287902" cy="2462753"/>
          </a:xfrm>
          <a:prstGeom prst="rect">
            <a:avLst/>
          </a:prstGeom>
        </p:spPr>
      </p:pic>
      <p:sp>
        <p:nvSpPr>
          <p:cNvPr id="5" name="Rectangle 4"/>
          <p:cNvSpPr/>
          <p:nvPr/>
        </p:nvSpPr>
        <p:spPr>
          <a:xfrm>
            <a:off x="7700065" y="4637313"/>
            <a:ext cx="4491935"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MN example</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8078311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13800" dirty="0" smtClean="0"/>
              <a:t>Questions</a:t>
            </a:r>
            <a:endParaRPr lang="en-US" sz="13800"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990685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Climate Change</a:t>
            </a:r>
            <a:endParaRPr lang="en-US" sz="5400" dirty="0"/>
          </a:p>
        </p:txBody>
      </p:sp>
      <p:sp>
        <p:nvSpPr>
          <p:cNvPr id="3" name="Content Placeholder 2"/>
          <p:cNvSpPr>
            <a:spLocks noGrp="1"/>
          </p:cNvSpPr>
          <p:nvPr>
            <p:ph idx="1"/>
          </p:nvPr>
        </p:nvSpPr>
        <p:spPr>
          <a:xfrm>
            <a:off x="2675662" y="1905000"/>
            <a:ext cx="8915400" cy="3777622"/>
          </a:xfrm>
        </p:spPr>
        <p:txBody>
          <a:bodyPr/>
          <a:lstStyle/>
          <a:p>
            <a:r>
              <a:rPr lang="en-US" dirty="0" smtClean="0"/>
              <a:t>Heavier rains</a:t>
            </a:r>
          </a:p>
          <a:p>
            <a:r>
              <a:rPr lang="en-US" dirty="0" smtClean="0"/>
              <a:t>Warmer temperatures</a:t>
            </a:r>
          </a:p>
          <a:p>
            <a:r>
              <a:rPr lang="en-US" dirty="0" smtClean="0"/>
              <a:t>Higher Groundwater levels</a:t>
            </a:r>
          </a:p>
          <a:p>
            <a:pPr lvl="1"/>
            <a:r>
              <a:rPr lang="en-US" dirty="0" smtClean="0"/>
              <a:t>Greater variation</a:t>
            </a:r>
            <a:endParaRPr lang="en-US" dirty="0"/>
          </a:p>
        </p:txBody>
      </p:sp>
      <p:sp>
        <p:nvSpPr>
          <p:cNvPr id="4" name="Rectangle 3"/>
          <p:cNvSpPr/>
          <p:nvPr/>
        </p:nvSpPr>
        <p:spPr>
          <a:xfrm>
            <a:off x="5337317" y="5800687"/>
            <a:ext cx="6643165"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Treatment concern</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5" name="Picture 4"/>
          <p:cNvPicPr>
            <a:picLocks noChangeAspect="1"/>
          </p:cNvPicPr>
          <p:nvPr/>
        </p:nvPicPr>
        <p:blipFill>
          <a:blip r:embed="rId2"/>
          <a:stretch>
            <a:fillRect/>
          </a:stretch>
        </p:blipFill>
        <p:spPr>
          <a:xfrm>
            <a:off x="8968698" y="624110"/>
            <a:ext cx="3463001" cy="2158279"/>
          </a:xfrm>
          <a:prstGeom prst="rect">
            <a:avLst/>
          </a:prstGeom>
        </p:spPr>
      </p:pic>
    </p:spTree>
    <p:extLst>
      <p:ext uri="{BB962C8B-B14F-4D97-AF65-F5344CB8AC3E}">
        <p14:creationId xmlns:p14="http://schemas.microsoft.com/office/powerpoint/2010/main" val="366844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596790" y="563756"/>
            <a:ext cx="4495800" cy="4419600"/>
          </a:xfrm>
          <a:prstGeom prst="rect">
            <a:avLst/>
          </a:prstGeom>
          <a:solidFill>
            <a:schemeClr val="bg1"/>
          </a:solidFill>
          <a:ln w="9525" cap="flat" cmpd="sng" algn="ctr">
            <a:noFill/>
            <a:prstDash val="solid"/>
            <a:round/>
            <a:headEnd type="none" w="med" len="med"/>
            <a:tailEnd type="none" w="med" len="med"/>
          </a:ln>
          <a:effectLst/>
          <a:extLst/>
        </p:spPr>
        <p:txBody>
          <a:bodyPr/>
          <a:lstStyle/>
          <a:p>
            <a:pPr eaLnBrk="0" hangingPunct="0">
              <a:defRPr/>
            </a:pPr>
            <a:r>
              <a:rPr lang="en-US" dirty="0">
                <a:ln>
                  <a:solidFill>
                    <a:schemeClr val="bg1"/>
                  </a:solidFill>
                </a:ln>
                <a:solidFill>
                  <a:schemeClr val="bg1"/>
                </a:solidFill>
                <a:latin typeface="Arial" charset="0"/>
                <a:ea typeface="ＭＳ Ｐゴシック" pitchFamily="16" charset="-128"/>
              </a:rPr>
              <a:t>Power </a:t>
            </a:r>
            <a:endParaRPr lang="en-US" dirty="0">
              <a:ln>
                <a:solidFill>
                  <a:schemeClr val="bg1"/>
                </a:solidFill>
              </a:ln>
              <a:latin typeface="Arial" charset="0"/>
              <a:ea typeface="ＭＳ Ｐゴシック" pitchFamily="16" charset="-128"/>
            </a:endParaRPr>
          </a:p>
        </p:txBody>
      </p:sp>
      <p:pic>
        <p:nvPicPr>
          <p:cNvPr id="7171" name="Content Placeholder 7"/>
          <p:cNvPicPr>
            <a:picLocks/>
          </p:cNvPicPr>
          <p:nvPr/>
        </p:nvPicPr>
        <p:blipFill>
          <a:blip r:embed="rId3">
            <a:extLst>
              <a:ext uri="{28A0092B-C50C-407E-A947-70E740481C1C}">
                <a14:useLocalDpi xmlns:a14="http://schemas.microsoft.com/office/drawing/2010/main" val="0"/>
              </a:ext>
            </a:extLst>
          </a:blip>
          <a:srcRect l="30577" t="37711" r="47882" b="29420"/>
          <a:stretch>
            <a:fillRect/>
          </a:stretch>
        </p:blipFill>
        <p:spPr bwMode="auto">
          <a:xfrm>
            <a:off x="1476890" y="2190102"/>
            <a:ext cx="4402138" cy="284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8" name="Group 37"/>
          <p:cNvGrpSpPr>
            <a:grpSpLocks/>
          </p:cNvGrpSpPr>
          <p:nvPr/>
        </p:nvGrpSpPr>
        <p:grpSpPr bwMode="auto">
          <a:xfrm>
            <a:off x="3973658" y="1569393"/>
            <a:ext cx="1363662" cy="3222625"/>
            <a:chOff x="2382838" y="1808163"/>
            <a:chExt cx="1363927" cy="3222674"/>
          </a:xfrm>
        </p:grpSpPr>
        <p:grpSp>
          <p:nvGrpSpPr>
            <p:cNvPr id="7190" name="Group 32"/>
            <p:cNvGrpSpPr>
              <a:grpSpLocks/>
            </p:cNvGrpSpPr>
            <p:nvPr/>
          </p:nvGrpSpPr>
          <p:grpSpPr bwMode="auto">
            <a:xfrm>
              <a:off x="2644571" y="1828835"/>
              <a:ext cx="198185" cy="2776901"/>
              <a:chOff x="2644140" y="1828800"/>
              <a:chExt cx="198119" cy="2777490"/>
            </a:xfrm>
          </p:grpSpPr>
          <p:cxnSp>
            <p:nvCxnSpPr>
              <p:cNvPr id="7195" name="Straight Connector 3"/>
              <p:cNvCxnSpPr>
                <a:cxnSpLocks noChangeShapeType="1"/>
              </p:cNvCxnSpPr>
              <p:nvPr/>
            </p:nvCxnSpPr>
            <p:spPr bwMode="auto">
              <a:xfrm>
                <a:off x="2667000" y="1981200"/>
                <a:ext cx="0" cy="211264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96" name="Straight Connector 7"/>
              <p:cNvCxnSpPr>
                <a:cxnSpLocks noChangeShapeType="1"/>
              </p:cNvCxnSpPr>
              <p:nvPr/>
            </p:nvCxnSpPr>
            <p:spPr bwMode="auto">
              <a:xfrm>
                <a:off x="2819399" y="1981200"/>
                <a:ext cx="1" cy="211264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97" name="Rounded Rectangle 4"/>
              <p:cNvSpPr>
                <a:spLocks noChangeArrowheads="1"/>
              </p:cNvSpPr>
              <p:nvPr/>
            </p:nvSpPr>
            <p:spPr bwMode="auto">
              <a:xfrm>
                <a:off x="2644140" y="4038600"/>
                <a:ext cx="45719" cy="567690"/>
              </a:xfrm>
              <a:prstGeom prst="roundRect">
                <a:avLst>
                  <a:gd name="adj" fmla="val 16667"/>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dirty="0"/>
              </a:p>
            </p:txBody>
          </p:sp>
          <p:sp>
            <p:nvSpPr>
              <p:cNvPr id="7198" name="Rounded Rectangle 12"/>
              <p:cNvSpPr>
                <a:spLocks noChangeArrowheads="1"/>
              </p:cNvSpPr>
              <p:nvPr/>
            </p:nvSpPr>
            <p:spPr bwMode="auto">
              <a:xfrm>
                <a:off x="2796540" y="4038600"/>
                <a:ext cx="45719" cy="567690"/>
              </a:xfrm>
              <a:prstGeom prst="roundRect">
                <a:avLst>
                  <a:gd name="adj" fmla="val 16667"/>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dirty="0"/>
              </a:p>
            </p:txBody>
          </p:sp>
          <p:cxnSp>
            <p:nvCxnSpPr>
              <p:cNvPr id="7199" name="Straight Connector 11"/>
              <p:cNvCxnSpPr>
                <a:cxnSpLocks noChangeShapeType="1"/>
              </p:cNvCxnSpPr>
              <p:nvPr/>
            </p:nvCxnSpPr>
            <p:spPr bwMode="auto">
              <a:xfrm>
                <a:off x="2747338" y="1866900"/>
                <a:ext cx="0" cy="1905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00" name="Straight Connector 15"/>
              <p:cNvCxnSpPr>
                <a:cxnSpLocks noChangeShapeType="1"/>
              </p:cNvCxnSpPr>
              <p:nvPr/>
            </p:nvCxnSpPr>
            <p:spPr bwMode="auto">
              <a:xfrm>
                <a:off x="2709615" y="1828800"/>
                <a:ext cx="0" cy="3048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01" name="Straight Connector 18"/>
              <p:cNvCxnSpPr>
                <a:cxnSpLocks noChangeShapeType="1"/>
              </p:cNvCxnSpPr>
              <p:nvPr/>
            </p:nvCxnSpPr>
            <p:spPr bwMode="auto">
              <a:xfrm>
                <a:off x="2667000" y="1981200"/>
                <a:ext cx="4261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02" name="Straight Connector 20"/>
              <p:cNvCxnSpPr>
                <a:cxnSpLocks noChangeShapeType="1"/>
              </p:cNvCxnSpPr>
              <p:nvPr/>
            </p:nvCxnSpPr>
            <p:spPr bwMode="auto">
              <a:xfrm flipH="1">
                <a:off x="2747338" y="1981200"/>
                <a:ext cx="7206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191" name="TextBox 23"/>
            <p:cNvSpPr txBox="1">
              <a:spLocks noChangeArrowheads="1"/>
            </p:cNvSpPr>
            <p:nvPr/>
          </p:nvSpPr>
          <p:spPr bwMode="auto">
            <a:xfrm>
              <a:off x="2811894" y="1808163"/>
              <a:ext cx="9348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b="1" dirty="0"/>
                <a:t>Power supply</a:t>
              </a:r>
            </a:p>
          </p:txBody>
        </p:sp>
        <p:sp>
          <p:nvSpPr>
            <p:cNvPr id="7192" name="TextBox 26"/>
            <p:cNvSpPr txBox="1">
              <a:spLocks noChangeArrowheads="1"/>
            </p:cNvSpPr>
            <p:nvPr/>
          </p:nvSpPr>
          <p:spPr bwMode="auto">
            <a:xfrm>
              <a:off x="2382838" y="4800005"/>
              <a:ext cx="774571" cy="230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b="1" dirty="0"/>
                <a:t>Electrodes</a:t>
              </a:r>
            </a:p>
          </p:txBody>
        </p:sp>
        <p:sp>
          <p:nvSpPr>
            <p:cNvPr id="42" name="Arc 41"/>
            <p:cNvSpPr/>
            <p:nvPr/>
          </p:nvSpPr>
          <p:spPr bwMode="auto">
            <a:xfrm rot="14506382">
              <a:off x="2501176" y="4442611"/>
              <a:ext cx="509595" cy="536679"/>
            </a:xfrm>
            <a:prstGeom prst="arc">
              <a:avLst/>
            </a:prstGeom>
            <a:noFill/>
            <a:ln w="9525" cap="flat" cmpd="sng" algn="ctr">
              <a:solidFill>
                <a:schemeClr val="tx1"/>
              </a:solidFill>
              <a:prstDash val="dash"/>
              <a:round/>
              <a:headEnd type="none" w="med" len="med"/>
              <a:tailEnd type="none" w="med" len="med"/>
            </a:ln>
            <a:effectLst/>
            <a:extLst/>
          </p:spPr>
          <p:txBody>
            <a:bodyPr/>
            <a:lstStyle/>
            <a:p>
              <a:pPr eaLnBrk="0" hangingPunct="0">
                <a:defRPr/>
              </a:pPr>
              <a:endParaRPr lang="en-US" dirty="0">
                <a:latin typeface="Arial" charset="0"/>
                <a:ea typeface="ＭＳ Ｐゴシック" pitchFamily="16" charset="-128"/>
              </a:endParaRPr>
            </a:p>
          </p:txBody>
        </p:sp>
        <p:sp>
          <p:nvSpPr>
            <p:cNvPr id="43" name="Arc 42"/>
            <p:cNvSpPr/>
            <p:nvPr/>
          </p:nvSpPr>
          <p:spPr bwMode="auto">
            <a:xfrm rot="13986792">
              <a:off x="2726644" y="4456899"/>
              <a:ext cx="511183" cy="535092"/>
            </a:xfrm>
            <a:prstGeom prst="arc">
              <a:avLst/>
            </a:prstGeom>
            <a:noFill/>
            <a:ln w="9525" cap="flat" cmpd="sng" algn="ctr">
              <a:solidFill>
                <a:schemeClr val="tx1"/>
              </a:solidFill>
              <a:prstDash val="dash"/>
              <a:round/>
              <a:headEnd type="none" w="med" len="med"/>
              <a:tailEnd type="none" w="med" len="med"/>
            </a:ln>
            <a:effectLst/>
            <a:extLst/>
          </p:spPr>
          <p:txBody>
            <a:bodyPr/>
            <a:lstStyle/>
            <a:p>
              <a:pPr eaLnBrk="0" hangingPunct="0">
                <a:defRPr/>
              </a:pPr>
              <a:endParaRPr lang="en-US" dirty="0">
                <a:latin typeface="Arial" charset="0"/>
                <a:ea typeface="ＭＳ Ｐゴシック" pitchFamily="16" charset="-128"/>
              </a:endParaRPr>
            </a:p>
          </p:txBody>
        </p:sp>
      </p:grpSp>
      <p:sp>
        <p:nvSpPr>
          <p:cNvPr id="4" name="Text Placeholder 3"/>
          <p:cNvSpPr>
            <a:spLocks noGrp="1"/>
          </p:cNvSpPr>
          <p:nvPr>
            <p:ph type="body" idx="1"/>
          </p:nvPr>
        </p:nvSpPr>
        <p:spPr/>
        <p:txBody>
          <a:bodyPr/>
          <a:lstStyle/>
          <a:p>
            <a:endParaRPr lang="en-US" dirty="0"/>
          </a:p>
        </p:txBody>
      </p:sp>
      <p:sp>
        <p:nvSpPr>
          <p:cNvPr id="7173" name="Rectangle 2"/>
          <p:cNvSpPr>
            <a:spLocks noGrp="1" noChangeArrowheads="1"/>
          </p:cNvSpPr>
          <p:nvPr>
            <p:ph type="title"/>
          </p:nvPr>
        </p:nvSpPr>
        <p:spPr>
          <a:xfrm>
            <a:off x="6404459" y="2994927"/>
            <a:ext cx="5657533" cy="2594504"/>
          </a:xfrm>
        </p:spPr>
        <p:txBody>
          <a:bodyPr>
            <a:noAutofit/>
          </a:bodyPr>
          <a:lstStyle/>
          <a:p>
            <a:r>
              <a:rPr lang="en-US" sz="5400" dirty="0"/>
              <a:t>E</a:t>
            </a:r>
            <a:r>
              <a:rPr lang="en-US" sz="5400" dirty="0" smtClean="0"/>
              <a:t>lectrochemical </a:t>
            </a:r>
            <a:r>
              <a:rPr lang="en-US" sz="5400" dirty="0"/>
              <a:t>A</a:t>
            </a:r>
            <a:r>
              <a:rPr lang="en-US" sz="5400" dirty="0" smtClean="0"/>
              <a:t>ssisted </a:t>
            </a:r>
            <a:r>
              <a:rPr lang="en-US" sz="5400" dirty="0"/>
              <a:t>A</a:t>
            </a:r>
            <a:r>
              <a:rPr lang="en-US" sz="5400" dirty="0" smtClean="0"/>
              <a:t>naerobic </a:t>
            </a:r>
            <a:r>
              <a:rPr lang="en-US" sz="5400" dirty="0"/>
              <a:t>D</a:t>
            </a:r>
            <a:r>
              <a:rPr lang="en-US" sz="5400" dirty="0" smtClean="0"/>
              <a:t>igestion</a:t>
            </a:r>
            <a:endParaRPr lang="en-US" sz="5400" dirty="0"/>
          </a:p>
        </p:txBody>
      </p:sp>
      <p:grpSp>
        <p:nvGrpSpPr>
          <p:cNvPr id="10" name="Group 9"/>
          <p:cNvGrpSpPr>
            <a:grpSpLocks/>
          </p:cNvGrpSpPr>
          <p:nvPr/>
        </p:nvGrpSpPr>
        <p:grpSpPr bwMode="auto">
          <a:xfrm>
            <a:off x="2183425" y="3849557"/>
            <a:ext cx="3501133" cy="2813279"/>
            <a:chOff x="603537" y="3781323"/>
            <a:chExt cx="2040603" cy="2048163"/>
          </a:xfrm>
        </p:grpSpPr>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18598">
              <a:off x="603537" y="3781323"/>
              <a:ext cx="1536122" cy="2048163"/>
            </a:xfrm>
            <a:prstGeom prst="ellipse">
              <a:avLst/>
            </a:prstGeom>
            <a:ln w="254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7189" name="Straight Arrow Connector 6"/>
            <p:cNvCxnSpPr>
              <a:cxnSpLocks noChangeShapeType="1"/>
            </p:cNvCxnSpPr>
            <p:nvPr/>
          </p:nvCxnSpPr>
          <p:spPr bwMode="auto">
            <a:xfrm flipV="1">
              <a:off x="2057400" y="4263920"/>
              <a:ext cx="586740" cy="26605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7" name="Group 66"/>
          <p:cNvGrpSpPr>
            <a:grpSpLocks/>
          </p:cNvGrpSpPr>
          <p:nvPr/>
        </p:nvGrpSpPr>
        <p:grpSpPr bwMode="auto">
          <a:xfrm>
            <a:off x="3677959" y="2942426"/>
            <a:ext cx="2006600" cy="1646238"/>
            <a:chOff x="2260600" y="2971800"/>
            <a:chExt cx="2006600" cy="1646238"/>
          </a:xfrm>
        </p:grpSpPr>
        <p:sp>
          <p:nvSpPr>
            <p:cNvPr id="7186" name="Rectangle 48"/>
            <p:cNvSpPr>
              <a:spLocks noChangeArrowheads="1"/>
            </p:cNvSpPr>
            <p:nvPr/>
          </p:nvSpPr>
          <p:spPr bwMode="auto">
            <a:xfrm>
              <a:off x="2260600" y="3964913"/>
              <a:ext cx="963613" cy="653125"/>
            </a:xfrm>
            <a:prstGeom prst="rect">
              <a:avLst/>
            </a:prstGeom>
            <a:noFill/>
            <a:ln w="6350"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dirty="0"/>
            </a:p>
          </p:txBody>
        </p:sp>
        <p:cxnSp>
          <p:nvCxnSpPr>
            <p:cNvPr id="7187" name="Straight Connector 49"/>
            <p:cNvCxnSpPr>
              <a:cxnSpLocks noChangeShapeType="1"/>
              <a:stCxn id="7186" idx="0"/>
            </p:cNvCxnSpPr>
            <p:nvPr/>
          </p:nvCxnSpPr>
          <p:spPr bwMode="auto">
            <a:xfrm flipV="1">
              <a:off x="2742407" y="2971800"/>
              <a:ext cx="1524793" cy="993113"/>
            </a:xfrm>
            <a:prstGeom prst="line">
              <a:avLst/>
            </a:prstGeom>
            <a:noFill/>
            <a:ln w="31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8" name="Group 77"/>
          <p:cNvGrpSpPr>
            <a:grpSpLocks/>
          </p:cNvGrpSpPr>
          <p:nvPr/>
        </p:nvGrpSpPr>
        <p:grpSpPr bwMode="auto">
          <a:xfrm>
            <a:off x="2773976" y="1181100"/>
            <a:ext cx="536575" cy="1152525"/>
            <a:chOff x="1102936" y="1743075"/>
            <a:chExt cx="537327" cy="1152525"/>
          </a:xfrm>
        </p:grpSpPr>
        <p:cxnSp>
          <p:nvCxnSpPr>
            <p:cNvPr id="7183" name="Straight Arrow Connector 27"/>
            <p:cNvCxnSpPr>
              <a:cxnSpLocks noChangeShapeType="1"/>
            </p:cNvCxnSpPr>
            <p:nvPr/>
          </p:nvCxnSpPr>
          <p:spPr bwMode="auto">
            <a:xfrm flipV="1">
              <a:off x="1371600" y="2362200"/>
              <a:ext cx="0" cy="5334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84" name="TextBox 31"/>
            <p:cNvSpPr txBox="1">
              <a:spLocks noChangeArrowheads="1"/>
            </p:cNvSpPr>
            <p:nvPr/>
          </p:nvSpPr>
          <p:spPr bwMode="auto">
            <a:xfrm>
              <a:off x="1102936" y="2131368"/>
              <a:ext cx="53732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t>Biogas</a:t>
              </a:r>
            </a:p>
          </p:txBody>
        </p:sp>
        <p:pic>
          <p:nvPicPr>
            <p:cNvPr id="7185" name="Picture 2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33475" y="1743075"/>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22457" y="207384"/>
            <a:ext cx="2543175" cy="1800225"/>
          </a:xfrm>
          <a:prstGeom prst="rect">
            <a:avLst/>
          </a:prstGeom>
        </p:spPr>
      </p:pic>
    </p:spTree>
    <p:extLst>
      <p:ext uri="{BB962C8B-B14F-4D97-AF65-F5344CB8AC3E}">
        <p14:creationId xmlns:p14="http://schemas.microsoft.com/office/powerpoint/2010/main" val="411440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par>
                                <p:cTn id="8" presetID="22" presetClass="entr" presetSubtype="4" fill="hold"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down)">
                                      <p:cBhvr>
                                        <p:cTn id="10" dur="500"/>
                                        <p:tgtEl>
                                          <p:spTgt spid="7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1000"/>
                                        <p:tgtEl>
                                          <p:spTgt spid="67"/>
                                        </p:tgtEl>
                                      </p:cBhvr>
                                    </p:animEffect>
                                    <p:anim calcmode="lin" valueType="num">
                                      <p:cBhvr>
                                        <p:cTn id="21" dur="1000" fill="hold"/>
                                        <p:tgtEl>
                                          <p:spTgt spid="67"/>
                                        </p:tgtEl>
                                        <p:attrNameLst>
                                          <p:attrName>ppt_x</p:attrName>
                                        </p:attrNameLst>
                                      </p:cBhvr>
                                      <p:tavLst>
                                        <p:tav tm="0">
                                          <p:val>
                                            <p:strVal val="#ppt_x"/>
                                          </p:val>
                                        </p:tav>
                                        <p:tav tm="100000">
                                          <p:val>
                                            <p:strVal val="#ppt_x"/>
                                          </p:val>
                                        </p:tav>
                                      </p:tavLst>
                                    </p:anim>
                                    <p:anim calcmode="lin" valueType="num">
                                      <p:cBhvr>
                                        <p:cTn id="22"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38453"/>
            <a:ext cx="8911687" cy="1280890"/>
          </a:xfrm>
        </p:spPr>
        <p:txBody>
          <a:bodyPr/>
          <a:lstStyle/>
          <a:p>
            <a:r>
              <a:rPr lang="en-US" dirty="0" smtClean="0"/>
              <a:t>Experimental set-up</a:t>
            </a:r>
            <a:endParaRPr lang="en-US" dirty="0"/>
          </a:p>
        </p:txBody>
      </p:sp>
      <p:pic>
        <p:nvPicPr>
          <p:cNvPr id="4" name="Picture 3"/>
          <p:cNvPicPr>
            <a:picLocks noChangeAspect="1"/>
          </p:cNvPicPr>
          <p:nvPr/>
        </p:nvPicPr>
        <p:blipFill rotWithShape="1">
          <a:blip r:embed="rId2"/>
          <a:srcRect t="4176" b="25179"/>
          <a:stretch/>
        </p:blipFill>
        <p:spPr>
          <a:xfrm>
            <a:off x="6096000" y="1416232"/>
            <a:ext cx="5824538" cy="3271467"/>
          </a:xfrm>
          <a:prstGeom prst="rect">
            <a:avLst/>
          </a:prstGeom>
        </p:spPr>
      </p:pic>
      <p:sp>
        <p:nvSpPr>
          <p:cNvPr id="5" name="Rectangle 4"/>
          <p:cNvSpPr/>
          <p:nvPr/>
        </p:nvSpPr>
        <p:spPr>
          <a:xfrm>
            <a:off x="1907177" y="1619343"/>
            <a:ext cx="4425971" cy="4893647"/>
          </a:xfrm>
          <a:prstGeom prst="rect">
            <a:avLst/>
          </a:prstGeom>
        </p:spPr>
        <p:txBody>
          <a:bodyPr wrap="square">
            <a:spAutoFit/>
          </a:bodyPr>
          <a:lstStyle/>
          <a:p>
            <a:pPr algn="ctr"/>
            <a:r>
              <a:rPr lang="en-US" sz="2400" dirty="0"/>
              <a:t>20 Liter reactor of the modified septic tank with electrodes</a:t>
            </a:r>
          </a:p>
          <a:p>
            <a:pPr algn="ctr"/>
            <a:r>
              <a:rPr lang="en-US" sz="2400" dirty="0"/>
              <a:t>Schematics including electrodes position and connections</a:t>
            </a:r>
          </a:p>
          <a:p>
            <a:pPr algn="ctr"/>
            <a:r>
              <a:rPr lang="en-US" sz="2400" dirty="0"/>
              <a:t>Photograph of empty reactor</a:t>
            </a:r>
          </a:p>
          <a:p>
            <a:pPr algn="ctr"/>
            <a:r>
              <a:rPr lang="en-US" sz="2400" dirty="0"/>
              <a:t>Reactor treating wastewater</a:t>
            </a:r>
          </a:p>
          <a:p>
            <a:pPr algn="ctr"/>
            <a:r>
              <a:rPr lang="en-US" sz="2400" dirty="0"/>
              <a:t>The effect of increasing the Eap to 0.6 V and 0.7 V is being evaluated </a:t>
            </a:r>
          </a:p>
        </p:txBody>
      </p:sp>
    </p:spTree>
    <p:extLst>
      <p:ext uri="{BB962C8B-B14F-4D97-AF65-F5344CB8AC3E}">
        <p14:creationId xmlns:p14="http://schemas.microsoft.com/office/powerpoint/2010/main" val="2419493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565" y="998779"/>
            <a:ext cx="8911687" cy="1280890"/>
          </a:xfrm>
        </p:spPr>
        <p:txBody>
          <a:bodyPr>
            <a:normAutofit/>
          </a:bodyPr>
          <a:lstStyle/>
          <a:p>
            <a:r>
              <a:rPr lang="en-US" sz="5400" dirty="0" smtClean="0"/>
              <a:t>Limiting Conditions</a:t>
            </a:r>
            <a:endParaRPr lang="en-US" sz="5400" dirty="0"/>
          </a:p>
        </p:txBody>
      </p:sp>
      <p:sp>
        <p:nvSpPr>
          <p:cNvPr id="3" name="Content Placeholder 2"/>
          <p:cNvSpPr>
            <a:spLocks noGrp="1"/>
          </p:cNvSpPr>
          <p:nvPr>
            <p:ph idx="1"/>
          </p:nvPr>
        </p:nvSpPr>
        <p:spPr>
          <a:xfrm>
            <a:off x="559894" y="2279669"/>
            <a:ext cx="10058400" cy="4050792"/>
          </a:xfrm>
        </p:spPr>
        <p:txBody>
          <a:bodyPr/>
          <a:lstStyle/>
          <a:p>
            <a:r>
              <a:rPr lang="en-US" sz="5400" dirty="0"/>
              <a:t>Saturated Soils</a:t>
            </a:r>
            <a:endParaRPr lang="en-US" sz="3200" dirty="0"/>
          </a:p>
          <a:p>
            <a:r>
              <a:rPr lang="en-US" sz="5400" dirty="0" smtClean="0"/>
              <a:t>Bedrock</a:t>
            </a:r>
            <a:endParaRPr lang="en-US" sz="5400" dirty="0" smtClean="0"/>
          </a:p>
          <a:p>
            <a:pPr lvl="1"/>
            <a:r>
              <a:rPr lang="en-US" sz="4800" dirty="0" smtClean="0"/>
              <a:t>Sandy soils</a:t>
            </a:r>
          </a:p>
          <a:p>
            <a:pPr lvl="1"/>
            <a:r>
              <a:rPr lang="en-US" sz="4800" dirty="0" smtClean="0"/>
              <a:t>Rocky Soils</a:t>
            </a:r>
          </a:p>
          <a:p>
            <a:endParaRPr lang="en-US" dirty="0"/>
          </a:p>
        </p:txBody>
      </p:sp>
      <p:pic>
        <p:nvPicPr>
          <p:cNvPr id="6146" name="Picture 2" descr="https://tse4.mm.bing.net/th?id=OIP.M6a318c9eed11f6f18af502d12f369dbao0&amp;pid=15.1&amp;P=0&amp;w=214&amp;h=1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920" y="126903"/>
            <a:ext cx="4587080" cy="3451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101_01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788431" y="3187960"/>
            <a:ext cx="5469780" cy="4102335"/>
          </a:xfrm>
          <a:prstGeom prst="rect">
            <a:avLst/>
          </a:prstGeom>
          <a:noFill/>
        </p:spPr>
      </p:pic>
    </p:spTree>
    <p:extLst>
      <p:ext uri="{BB962C8B-B14F-4D97-AF65-F5344CB8AC3E}">
        <p14:creationId xmlns:p14="http://schemas.microsoft.com/office/powerpoint/2010/main" val="332096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circle(in)">
                                      <p:cBhvr>
                                        <p:cTn id="16" dur="2000"/>
                                        <p:tgtEl>
                                          <p:spTgt spid="614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4"/>
                                        </p:tgtEl>
                                      </p:cBhvr>
                                    </p:animEffect>
                                    <p:anim calcmode="lin" valueType="num">
                                      <p:cBhvr>
                                        <p:cTn id="21" dur="1000"/>
                                        <p:tgtEl>
                                          <p:spTgt spid="4"/>
                                        </p:tgtEl>
                                        <p:attrNameLst>
                                          <p:attrName>ppt_x</p:attrName>
                                        </p:attrNameLst>
                                      </p:cBhvr>
                                      <p:tavLst>
                                        <p:tav tm="0">
                                          <p:val>
                                            <p:strVal val="ppt_x"/>
                                          </p:val>
                                        </p:tav>
                                        <p:tav tm="100000">
                                          <p:val>
                                            <p:strVal val="ppt_x"/>
                                          </p:val>
                                        </p:tav>
                                      </p:tavLst>
                                    </p:anim>
                                    <p:anim calcmode="lin" valueType="num">
                                      <p:cBhvr>
                                        <p:cTn id="22" dur="1000"/>
                                        <p:tgtEl>
                                          <p:spTgt spid="4"/>
                                        </p:tgtEl>
                                        <p:attrNameLst>
                                          <p:attrName>ppt_y</p:attrName>
                                        </p:attrNameLst>
                                      </p:cBhvr>
                                      <p:tavLst>
                                        <p:tav tm="0">
                                          <p:val>
                                            <p:strVal val="ppt_y"/>
                                          </p:val>
                                        </p:tav>
                                        <p:tav tm="100000">
                                          <p:val>
                                            <p:strVal val="ppt_y+.1"/>
                                          </p:val>
                                        </p:tav>
                                      </p:tavLst>
                                    </p:anim>
                                    <p:set>
                                      <p:cBhvr>
                                        <p:cTn id="23"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sand_car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0400" y="152400"/>
            <a:ext cx="89408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ChangeArrowheads="1"/>
          </p:cNvSpPr>
          <p:nvPr/>
        </p:nvSpPr>
        <p:spPr bwMode="auto">
          <a:xfrm>
            <a:off x="6400800" y="4876801"/>
            <a:ext cx="4267200" cy="9239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t>$10 </a:t>
            </a:r>
          </a:p>
          <a:p>
            <a:r>
              <a:rPr lang="en-US" b="1"/>
              <a:t>Onsite Sewage Treatment Program </a:t>
            </a:r>
          </a:p>
          <a:p>
            <a:r>
              <a:rPr lang="en-US" b="1"/>
              <a:t>University of Minnesota </a:t>
            </a:r>
            <a:endParaRPr lang="en-US"/>
          </a:p>
        </p:txBody>
      </p:sp>
      <p:sp>
        <p:nvSpPr>
          <p:cNvPr id="15364" name="TextBox 6"/>
          <p:cNvSpPr txBox="1">
            <a:spLocks noChangeArrowheads="1"/>
          </p:cNvSpPr>
          <p:nvPr/>
        </p:nvSpPr>
        <p:spPr bwMode="auto">
          <a:xfrm>
            <a:off x="2362200" y="457201"/>
            <a:ext cx="701040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More than 50% 2mm or greater = bedrock</a:t>
            </a:r>
          </a:p>
        </p:txBody>
      </p:sp>
      <p:sp>
        <p:nvSpPr>
          <p:cNvPr id="9" name="Oval 8"/>
          <p:cNvSpPr/>
          <p:nvPr/>
        </p:nvSpPr>
        <p:spPr>
          <a:xfrm>
            <a:off x="1828800" y="914400"/>
            <a:ext cx="2895600" cy="14478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cxnSp>
        <p:nvCxnSpPr>
          <p:cNvPr id="10" name="Straight Connector 9"/>
          <p:cNvCxnSpPr/>
          <p:nvPr/>
        </p:nvCxnSpPr>
        <p:spPr>
          <a:xfrm>
            <a:off x="3200400" y="1600200"/>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367" name="TextBox 10"/>
          <p:cNvSpPr txBox="1">
            <a:spLocks noChangeArrowheads="1"/>
          </p:cNvSpPr>
          <p:nvPr/>
        </p:nvSpPr>
        <p:spPr bwMode="auto">
          <a:xfrm>
            <a:off x="3481388" y="2449514"/>
            <a:ext cx="3833812"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~A very thin wedding band is 2 mm </a:t>
            </a:r>
          </a:p>
        </p:txBody>
      </p:sp>
    </p:spTree>
    <p:extLst>
      <p:ext uri="{BB962C8B-B14F-4D97-AF65-F5344CB8AC3E}">
        <p14:creationId xmlns:p14="http://schemas.microsoft.com/office/powerpoint/2010/main" val="3169698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Saturated vs Unsaturated Flow</a:t>
            </a:r>
            <a:endParaRPr lang="en-US" sz="4400" dirty="0"/>
          </a:p>
        </p:txBody>
      </p:sp>
      <p:sp>
        <p:nvSpPr>
          <p:cNvPr id="3" name="Content Placeholder 2"/>
          <p:cNvSpPr>
            <a:spLocks noGrp="1"/>
          </p:cNvSpPr>
          <p:nvPr>
            <p:ph idx="1"/>
          </p:nvPr>
        </p:nvSpPr>
        <p:spPr>
          <a:xfrm>
            <a:off x="2589212" y="1905000"/>
            <a:ext cx="8915400" cy="3777622"/>
          </a:xfrm>
        </p:spPr>
        <p:txBody>
          <a:bodyPr/>
          <a:lstStyle/>
          <a:p>
            <a:r>
              <a:rPr lang="en-US" dirty="0" smtClean="0"/>
              <a:t>Unsaturated for treatment</a:t>
            </a:r>
          </a:p>
          <a:p>
            <a:pPr lvl="1"/>
            <a:r>
              <a:rPr lang="en-US" dirty="0" smtClean="0"/>
              <a:t>LTAR</a:t>
            </a:r>
          </a:p>
          <a:p>
            <a:pPr lvl="1"/>
            <a:r>
              <a:rPr lang="en-US" dirty="0" smtClean="0"/>
              <a:t>SAR</a:t>
            </a:r>
          </a:p>
          <a:p>
            <a:r>
              <a:rPr lang="en-US" dirty="0" smtClean="0"/>
              <a:t>Saturated for speed</a:t>
            </a:r>
          </a:p>
          <a:p>
            <a:pPr lvl="1"/>
            <a:r>
              <a:rPr lang="en-US" dirty="0" smtClean="0"/>
              <a:t>Hydraulic conductivity</a:t>
            </a:r>
            <a:endParaRPr lang="en-US" dirty="0"/>
          </a:p>
        </p:txBody>
      </p:sp>
      <p:sp>
        <p:nvSpPr>
          <p:cNvPr id="4" name="Rectangle 3"/>
          <p:cNvSpPr/>
          <p:nvPr/>
        </p:nvSpPr>
        <p:spPr>
          <a:xfrm>
            <a:off x="1415070" y="5220957"/>
            <a:ext cx="10506401" cy="923330"/>
          </a:xfrm>
          <a:prstGeom prst="rect">
            <a:avLst/>
          </a:prstGeom>
          <a:noFill/>
        </p:spPr>
        <p:txBody>
          <a:bodyPr wrap="none" lIns="91440" tIns="45720" rIns="91440" bIns="45720">
            <a:spAutoFit/>
          </a:bodyPr>
          <a:lstStyle/>
          <a:p>
            <a:pPr algn="ctr"/>
            <a:r>
              <a:rPr lang="en-US" sz="54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Perc</a:t>
            </a: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test or Soil Characteristics</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Rectangle 4"/>
          <p:cNvSpPr/>
          <p:nvPr/>
        </p:nvSpPr>
        <p:spPr>
          <a:xfrm>
            <a:off x="4835620" y="5220957"/>
            <a:ext cx="1955985" cy="923330"/>
          </a:xfrm>
          <a:prstGeom prst="rect">
            <a:avLst/>
          </a:prstGeom>
          <a:noFill/>
        </p:spPr>
        <p:txBody>
          <a:bodyPr wrap="none" lIns="91440" tIns="45720" rIns="91440" bIns="45720">
            <a:spAutoFit/>
          </a:bodyPr>
          <a:lstStyle/>
          <a:p>
            <a:pPr algn="ct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BOTH</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06861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1090</TotalTime>
  <Words>1023</Words>
  <Application>Microsoft Office PowerPoint</Application>
  <PresentationFormat>Widescreen</PresentationFormat>
  <Paragraphs>251</Paragraphs>
  <Slides>33</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ＭＳ Ｐゴシック</vt:lpstr>
      <vt:lpstr>ＭＳ Ｐゴシック</vt:lpstr>
      <vt:lpstr>Arial</vt:lpstr>
      <vt:lpstr>Calibri</vt:lpstr>
      <vt:lpstr>Century Gothic</vt:lpstr>
      <vt:lpstr>Frutiger (T1) 57 Condensed</vt:lpstr>
      <vt:lpstr>Frutiger (T1) 67 Bold Condensed</vt:lpstr>
      <vt:lpstr>Frutiger (T1) 77 Black Condense</vt:lpstr>
      <vt:lpstr>Times</vt:lpstr>
      <vt:lpstr>Wingdings 3</vt:lpstr>
      <vt:lpstr>Wisp</vt:lpstr>
      <vt:lpstr>Emerging Issues</vt:lpstr>
      <vt:lpstr>Industry Goals</vt:lpstr>
      <vt:lpstr>What are the Issues</vt:lpstr>
      <vt:lpstr>Climate Change</vt:lpstr>
      <vt:lpstr>Electrochemical Assisted Anaerobic Digestion</vt:lpstr>
      <vt:lpstr>Experimental set-up</vt:lpstr>
      <vt:lpstr>Limiting Conditions</vt:lpstr>
      <vt:lpstr>PowerPoint Presentation</vt:lpstr>
      <vt:lpstr>Saturated vs Unsaturated Flow</vt:lpstr>
      <vt:lpstr>Surface water Protection</vt:lpstr>
      <vt:lpstr>Ground water protection</vt:lpstr>
      <vt:lpstr>Water Conditioning</vt:lpstr>
      <vt:lpstr>Early Research</vt:lpstr>
      <vt:lpstr>Recent Studies</vt:lpstr>
      <vt:lpstr>Study Goals</vt:lpstr>
      <vt:lpstr>Outcomes</vt:lpstr>
      <vt:lpstr>System Specifics</vt:lpstr>
      <vt:lpstr>PowerPoint Presentation</vt:lpstr>
      <vt:lpstr>Design Confusion</vt:lpstr>
      <vt:lpstr>Flow Changes</vt:lpstr>
      <vt:lpstr>Tank Sizing</vt:lpstr>
      <vt:lpstr>System Sizing</vt:lpstr>
      <vt:lpstr>Soil Organic Loading Rate</vt:lpstr>
      <vt:lpstr>Solutions</vt:lpstr>
      <vt:lpstr>Sizing Issues~ Solutions</vt:lpstr>
      <vt:lpstr>CLR Example~ Good Site</vt:lpstr>
      <vt:lpstr>Example~ Ugly Site</vt:lpstr>
      <vt:lpstr>Example: Limited width</vt:lpstr>
      <vt:lpstr>Clay [88 mpi]</vt:lpstr>
      <vt:lpstr>The Industry</vt:lpstr>
      <vt:lpstr>Safety</vt:lpstr>
      <vt:lpstr>Today’s Regulations</vt:lpstr>
      <vt:lpstr>Questions</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Issues</dc:title>
  <dc:creator>David M Gustafson</dc:creator>
  <cp:lastModifiedBy>David M Gustafson</cp:lastModifiedBy>
  <cp:revision>34</cp:revision>
  <cp:lastPrinted>2017-11-30T02:43:58Z</cp:lastPrinted>
  <dcterms:created xsi:type="dcterms:W3CDTF">2016-12-13T17:57:55Z</dcterms:created>
  <dcterms:modified xsi:type="dcterms:W3CDTF">2018-01-31T16:30:07Z</dcterms:modified>
</cp:coreProperties>
</file>